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7475200" cy="9753600"/>
  <p:notesSz cx="17475200" cy="9753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2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0640" y="3023616"/>
            <a:ext cx="1485392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08263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21280" y="5462016"/>
            <a:ext cx="122326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07214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08263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07214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08263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73760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99728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08263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7573" y="667102"/>
            <a:ext cx="10475595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08263B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3655" y="1940983"/>
            <a:ext cx="7893684" cy="2152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07214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41568" y="9070848"/>
            <a:ext cx="559206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73760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582144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iobelonci.online/invest" TargetMode="External"/><Relationship Id="rId2" Type="http://schemas.openxmlformats.org/officeDocument/2006/relationships/hyperlink" Target="mailto:contato@caiobelonci.onlin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site-nexus-br.vercel.app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b="3732"/>
          <a:stretch>
            <a:fillRect/>
          </a:stretch>
        </p:blipFill>
        <p:spPr>
          <a:xfrm>
            <a:off x="8737600" y="0"/>
            <a:ext cx="8737600" cy="9829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4719" y="5613046"/>
            <a:ext cx="6875145" cy="168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900" spc="-545" dirty="0">
                <a:solidFill>
                  <a:srgbClr val="012138"/>
                </a:solidFill>
                <a:latin typeface="Times New Roman"/>
                <a:cs typeface="Times New Roman"/>
              </a:rPr>
              <a:t>Veritas</a:t>
            </a:r>
            <a:r>
              <a:rPr sz="10900" spc="120" dirty="0">
                <a:solidFill>
                  <a:srgbClr val="012138"/>
                </a:solidFill>
                <a:latin typeface="Times New Roman"/>
                <a:cs typeface="Times New Roman"/>
              </a:rPr>
              <a:t> </a:t>
            </a:r>
            <a:r>
              <a:rPr sz="10900" spc="-910" dirty="0">
                <a:solidFill>
                  <a:srgbClr val="03233B"/>
                </a:solidFill>
                <a:latin typeface="Times New Roman"/>
                <a:cs typeface="Times New Roman"/>
              </a:rPr>
              <a:t>Nexus</a:t>
            </a:r>
            <a:endParaRPr sz="10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6538" y="7151864"/>
            <a:ext cx="6804025" cy="216979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 marR="5080" indent="3810">
              <a:lnSpc>
                <a:spcPct val="79400"/>
              </a:lnSpc>
              <a:spcBef>
                <a:spcPts val="1175"/>
              </a:spcBef>
            </a:pPr>
            <a:r>
              <a:rPr sz="4200" i="1" spc="-285" dirty="0">
                <a:solidFill>
                  <a:srgbClr val="0A2434"/>
                </a:solidFill>
                <a:latin typeface="Times New Roman"/>
                <a:cs typeface="Times New Roman"/>
              </a:rPr>
              <a:t>A</a:t>
            </a:r>
            <a:r>
              <a:rPr sz="4200" i="1" spc="-110" dirty="0">
                <a:solidFill>
                  <a:srgbClr val="0A2434"/>
                </a:solidFill>
                <a:latin typeface="Times New Roman"/>
                <a:cs typeface="Times New Roman"/>
              </a:rPr>
              <a:t> </a:t>
            </a:r>
            <a:r>
              <a:rPr sz="4200" i="1" spc="-254" dirty="0">
                <a:solidFill>
                  <a:srgbClr val="011624"/>
                </a:solidFill>
                <a:latin typeface="Times New Roman"/>
                <a:cs typeface="Times New Roman"/>
              </a:rPr>
              <a:t>Inteligência</a:t>
            </a:r>
            <a:r>
              <a:rPr sz="4200" i="1" spc="150" dirty="0">
                <a:solidFill>
                  <a:srgbClr val="011624"/>
                </a:solidFill>
                <a:latin typeface="Times New Roman"/>
                <a:cs typeface="Times New Roman"/>
              </a:rPr>
              <a:t> </a:t>
            </a:r>
            <a:r>
              <a:rPr sz="4200" i="1" spc="-285" dirty="0">
                <a:solidFill>
                  <a:srgbClr val="181818"/>
                </a:solidFill>
                <a:latin typeface="Times New Roman"/>
                <a:cs typeface="Times New Roman"/>
              </a:rPr>
              <a:t>ArtiJíNal</a:t>
            </a:r>
            <a:r>
              <a:rPr sz="4200" i="1" spc="5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4200" i="1" spc="-270" dirty="0">
                <a:solidFill>
                  <a:srgbClr val="232323"/>
                </a:solidFill>
                <a:latin typeface="Times New Roman"/>
                <a:cs typeface="Times New Roman"/>
              </a:rPr>
              <a:t>que</a:t>
            </a:r>
            <a:r>
              <a:rPr sz="4200" i="1" spc="-13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4200" i="1" spc="-180" dirty="0">
                <a:solidFill>
                  <a:srgbClr val="081C2D"/>
                </a:solidFill>
                <a:latin typeface="Times New Roman"/>
                <a:cs typeface="Times New Roman"/>
              </a:rPr>
              <a:t>devolve </a:t>
            </a:r>
            <a:r>
              <a:rPr sz="4200" i="1" spc="-195" dirty="0">
                <a:solidFill>
                  <a:srgbClr val="0A2131"/>
                </a:solidFill>
                <a:latin typeface="Times New Roman"/>
                <a:cs typeface="Times New Roman"/>
              </a:rPr>
              <a:t>o</a:t>
            </a:r>
            <a:r>
              <a:rPr sz="4200" i="1" spc="-225" dirty="0">
                <a:solidFill>
                  <a:srgbClr val="0A2131"/>
                </a:solidFill>
                <a:latin typeface="Times New Roman"/>
                <a:cs typeface="Times New Roman"/>
              </a:rPr>
              <a:t> </a:t>
            </a:r>
            <a:r>
              <a:rPr sz="4200" i="1" spc="-285" dirty="0">
                <a:solidFill>
                  <a:srgbClr val="031626"/>
                </a:solidFill>
                <a:latin typeface="Times New Roman"/>
                <a:cs typeface="Times New Roman"/>
              </a:rPr>
              <a:t>médico</a:t>
            </a:r>
            <a:r>
              <a:rPr sz="4200" i="1" spc="-95" dirty="0">
                <a:solidFill>
                  <a:srgbClr val="031626"/>
                </a:solidFill>
                <a:latin typeface="Times New Roman"/>
                <a:cs typeface="Times New Roman"/>
              </a:rPr>
              <a:t> </a:t>
            </a:r>
            <a:r>
              <a:rPr sz="4200" i="1" spc="-295" dirty="0">
                <a:solidFill>
                  <a:srgbClr val="0C2133"/>
                </a:solidFill>
                <a:latin typeface="Times New Roman"/>
                <a:cs typeface="Times New Roman"/>
              </a:rPr>
              <a:t>ao</a:t>
            </a:r>
            <a:r>
              <a:rPr sz="4200" i="1" spc="80" dirty="0">
                <a:solidFill>
                  <a:srgbClr val="0C2133"/>
                </a:solidFill>
                <a:latin typeface="Times New Roman"/>
                <a:cs typeface="Times New Roman"/>
              </a:rPr>
              <a:t> </a:t>
            </a:r>
            <a:r>
              <a:rPr sz="4200" i="1" spc="-110" dirty="0">
                <a:solidFill>
                  <a:srgbClr val="181818"/>
                </a:solidFill>
                <a:latin typeface="Times New Roman"/>
                <a:cs typeface="Times New Roman"/>
              </a:rPr>
              <a:t>paciente.</a:t>
            </a:r>
            <a:endParaRPr sz="420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  <a:spcBef>
                <a:spcPts val="3709"/>
              </a:spcBef>
            </a:pPr>
            <a:r>
              <a:rPr sz="1700" spc="-60" dirty="0">
                <a:solidFill>
                  <a:srgbClr val="0F0F0F"/>
                </a:solidFill>
                <a:latin typeface="Times New Roman"/>
                <a:cs typeface="Times New Roman"/>
              </a:rPr>
              <a:t>PRE-</a:t>
            </a:r>
            <a:r>
              <a:rPr sz="1700" dirty="0">
                <a:solidFill>
                  <a:srgbClr val="0F0F0F"/>
                </a:solidFill>
                <a:latin typeface="Times New Roman"/>
                <a:cs typeface="Times New Roman"/>
              </a:rPr>
              <a:t>SEED</a:t>
            </a:r>
            <a:r>
              <a:rPr sz="1700" spc="65" dirty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sz="1700" spc="-125" dirty="0">
                <a:solidFill>
                  <a:srgbClr val="111111"/>
                </a:solidFill>
                <a:latin typeface="Times New Roman"/>
                <a:cs typeface="Times New Roman"/>
              </a:rPr>
              <a:t>DECK</a:t>
            </a:r>
            <a:r>
              <a:rPr sz="1700" spc="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1700" spc="-480" dirty="0">
                <a:solidFill>
                  <a:srgbClr val="AA877C"/>
                </a:solidFill>
                <a:latin typeface="Times New Roman"/>
                <a:cs typeface="Times New Roman"/>
              </a:rPr>
              <a:t>1</a:t>
            </a:r>
            <a:r>
              <a:rPr sz="1700" spc="254" dirty="0">
                <a:solidFill>
                  <a:srgbClr val="AA877C"/>
                </a:solidFill>
                <a:latin typeface="Times New Roman"/>
                <a:cs typeface="Times New Roman"/>
              </a:rPr>
              <a:t> </a:t>
            </a:r>
            <a:r>
              <a:rPr sz="1700" spc="90" dirty="0">
                <a:solidFill>
                  <a:srgbClr val="907062"/>
                </a:solidFill>
                <a:latin typeface="Times New Roman"/>
                <a:cs typeface="Times New Roman"/>
              </a:rPr>
              <a:t>2026</a:t>
            </a:r>
            <a:endParaRPr sz="17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  <a:spcBef>
                <a:spcPts val="10"/>
              </a:spcBef>
            </a:pPr>
            <a:r>
              <a:rPr sz="1700" spc="-75" dirty="0">
                <a:solidFill>
                  <a:srgbClr val="080808"/>
                </a:solidFill>
                <a:latin typeface="Times New Roman"/>
                <a:cs typeface="Times New Roman"/>
              </a:rPr>
              <a:t>APRESENTADOR:</a:t>
            </a:r>
            <a:r>
              <a:rPr sz="1700" spc="65" dirty="0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sz="1700" spc="-40" dirty="0">
                <a:solidFill>
                  <a:srgbClr val="0E0E0E"/>
                </a:solidFill>
                <a:latin typeface="Times New Roman"/>
                <a:cs typeface="Times New Roman"/>
              </a:rPr>
              <a:t>CAIO</a:t>
            </a:r>
            <a:r>
              <a:rPr sz="1700" spc="30" dirty="0">
                <a:solidFill>
                  <a:srgbClr val="0E0E0E"/>
                </a:solidFill>
                <a:latin typeface="Times New Roman"/>
                <a:cs typeface="Times New Roman"/>
              </a:rPr>
              <a:t> </a:t>
            </a:r>
            <a:r>
              <a:rPr sz="1700" spc="-90" dirty="0">
                <a:solidFill>
                  <a:srgbClr val="080808"/>
                </a:solidFill>
                <a:latin typeface="Times New Roman"/>
                <a:cs typeface="Times New Roman"/>
              </a:rPr>
              <a:t>BELONCI</a:t>
            </a:r>
            <a:r>
              <a:rPr sz="1700" spc="75" dirty="0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sz="1700" spc="-70" dirty="0">
                <a:solidFill>
                  <a:srgbClr val="080808"/>
                </a:solidFill>
                <a:latin typeface="Times New Roman"/>
                <a:cs typeface="Times New Roman"/>
              </a:rPr>
              <a:t>(FOUNDER</a:t>
            </a:r>
            <a:r>
              <a:rPr sz="1700" spc="70" dirty="0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sz="1700" spc="-265" dirty="0">
                <a:solidFill>
                  <a:srgbClr val="161616"/>
                </a:solidFill>
                <a:latin typeface="Times New Roman"/>
                <a:cs typeface="Times New Roman"/>
              </a:rPr>
              <a:t>&amp;</a:t>
            </a:r>
            <a:r>
              <a:rPr sz="1700" spc="4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700" spc="-110" dirty="0">
                <a:solidFill>
                  <a:srgbClr val="111111"/>
                </a:solidFill>
                <a:latin typeface="Times New Roman"/>
                <a:cs typeface="Times New Roman"/>
              </a:rPr>
              <a:t>MEDICAL</a:t>
            </a:r>
            <a:r>
              <a:rPr sz="1700" spc="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0C0C0C"/>
                </a:solidFill>
                <a:latin typeface="Times New Roman"/>
                <a:cs typeface="Times New Roman"/>
              </a:rPr>
              <a:t>STUDENT)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97815" rIns="0" bIns="0" rtlCol="0">
            <a:spAutoFit/>
          </a:bodyPr>
          <a:lstStyle/>
          <a:p>
            <a:pPr marL="24130" marR="5080" indent="-12065">
              <a:lnSpc>
                <a:spcPct val="76500"/>
              </a:lnSpc>
              <a:spcBef>
                <a:spcPts val="2345"/>
              </a:spcBef>
            </a:pPr>
            <a:r>
              <a:rPr spc="-455" dirty="0">
                <a:solidFill>
                  <a:srgbClr val="08234D"/>
                </a:solidFill>
              </a:rPr>
              <a:t>Vamos</a:t>
            </a:r>
            <a:r>
              <a:rPr spc="-40" dirty="0">
                <a:solidFill>
                  <a:srgbClr val="08234D"/>
                </a:solidFill>
              </a:rPr>
              <a:t> </a:t>
            </a:r>
            <a:r>
              <a:rPr dirty="0"/>
              <a:t>recuperar</a:t>
            </a:r>
            <a:r>
              <a:rPr spc="100" dirty="0"/>
              <a:t> </a:t>
            </a:r>
            <a:r>
              <a:rPr spc="-50" dirty="0">
                <a:solidFill>
                  <a:srgbClr val="031D42"/>
                </a:solidFill>
              </a:rPr>
              <a:t>o </a:t>
            </a:r>
            <a:r>
              <a:rPr spc="-70" dirty="0">
                <a:solidFill>
                  <a:srgbClr val="071D46"/>
                </a:solidFill>
              </a:rPr>
              <a:t>tempo</a:t>
            </a:r>
            <a:r>
              <a:rPr spc="-425" dirty="0">
                <a:solidFill>
                  <a:srgbClr val="071D46"/>
                </a:solidFill>
              </a:rPr>
              <a:t> </a:t>
            </a:r>
            <a:r>
              <a:rPr dirty="0">
                <a:solidFill>
                  <a:srgbClr val="031A41"/>
                </a:solidFill>
              </a:rPr>
              <a:t>dos</a:t>
            </a:r>
            <a:r>
              <a:rPr spc="-459" dirty="0">
                <a:solidFill>
                  <a:srgbClr val="031A41"/>
                </a:solidFill>
              </a:rPr>
              <a:t> </a:t>
            </a:r>
            <a:r>
              <a:rPr spc="-195" dirty="0">
                <a:solidFill>
                  <a:srgbClr val="0A2452"/>
                </a:solidFill>
              </a:rPr>
              <a:t>médicos?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0071" y="6870503"/>
            <a:ext cx="5944870" cy="2052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8800"/>
              </a:lnSpc>
              <a:spcBef>
                <a:spcPts val="90"/>
              </a:spcBef>
            </a:pPr>
            <a:r>
              <a:rPr sz="2950" dirty="0">
                <a:solidFill>
                  <a:srgbClr val="051A3B"/>
                </a:solidFill>
                <a:latin typeface="Arial MT"/>
                <a:cs typeface="Arial MT"/>
              </a:rPr>
              <a:t>Email:</a:t>
            </a:r>
            <a:r>
              <a:rPr sz="2950" spc="270" dirty="0">
                <a:solidFill>
                  <a:srgbClr val="051A3B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131313"/>
                </a:solidFill>
                <a:latin typeface="Arial MT"/>
                <a:cs typeface="Arial MT"/>
                <a:hlinkClick r:id="rId2"/>
              </a:rPr>
              <a:t>contato@caiobelonci.online</a:t>
            </a:r>
            <a:r>
              <a:rPr sz="2950" spc="-10" dirty="0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sz="3100" dirty="0">
                <a:solidFill>
                  <a:srgbClr val="051A3B"/>
                </a:solidFill>
                <a:latin typeface="Arial MT"/>
                <a:cs typeface="Arial MT"/>
              </a:rPr>
              <a:t>Site:</a:t>
            </a:r>
            <a:r>
              <a:rPr sz="3100" spc="-10" dirty="0">
                <a:solidFill>
                  <a:srgbClr val="051A3B"/>
                </a:solidFill>
                <a:latin typeface="Arial MT"/>
                <a:cs typeface="Arial MT"/>
              </a:rPr>
              <a:t> </a:t>
            </a:r>
            <a:r>
              <a:rPr lang="pt-BR" sz="3100" spc="-10" dirty="0">
                <a:solidFill>
                  <a:srgbClr val="0F0F0F"/>
                </a:solidFill>
                <a:latin typeface="Arial MT"/>
                <a:cs typeface="Arial MT"/>
                <a:hlinkClick r:id="rId3"/>
              </a:rPr>
              <a:t>Página </a:t>
            </a:r>
            <a:r>
              <a:rPr lang="pt-BR" sz="3100" spc="-10" dirty="0" err="1">
                <a:solidFill>
                  <a:srgbClr val="0F0F0F"/>
                </a:solidFill>
                <a:latin typeface="Arial MT"/>
                <a:cs typeface="Arial MT"/>
                <a:hlinkClick r:id="rId3"/>
              </a:rPr>
              <a:t>Invest</a:t>
            </a:r>
            <a:endParaRPr lang="pt-BR" sz="3100" spc="-10" dirty="0">
              <a:solidFill>
                <a:srgbClr val="0F0F0F"/>
              </a:solidFill>
              <a:latin typeface="Arial MT"/>
              <a:cs typeface="Arial MT"/>
            </a:endParaRPr>
          </a:p>
          <a:p>
            <a:pPr marL="12700" marR="5080">
              <a:lnSpc>
                <a:spcPct val="108800"/>
              </a:lnSpc>
              <a:spcBef>
                <a:spcPts val="90"/>
              </a:spcBef>
            </a:pPr>
            <a:r>
              <a:rPr lang="pt-BR" sz="3100" spc="-10" dirty="0">
                <a:solidFill>
                  <a:srgbClr val="0F0F0F"/>
                </a:solidFill>
                <a:latin typeface="Arial MT"/>
                <a:cs typeface="Arial MT"/>
              </a:rPr>
              <a:t>	</a:t>
            </a:r>
            <a:r>
              <a:rPr lang="pt-BR" sz="3100" spc="-10" dirty="0">
                <a:solidFill>
                  <a:srgbClr val="0F0F0F"/>
                </a:solidFill>
                <a:latin typeface="Arial MT"/>
                <a:cs typeface="Arial MT"/>
                <a:hlinkClick r:id="rId4"/>
              </a:rPr>
              <a:t>Site Veritas Nexus</a:t>
            </a:r>
            <a:endParaRPr lang="pt-BR" sz="3100" spc="-10" dirty="0">
              <a:solidFill>
                <a:srgbClr val="0F0F0F"/>
              </a:solidFill>
              <a:latin typeface="Arial MT"/>
              <a:cs typeface="Arial MT"/>
            </a:endParaRPr>
          </a:p>
          <a:p>
            <a:pPr marL="12700" marR="5080">
              <a:lnSpc>
                <a:spcPct val="108800"/>
              </a:lnSpc>
              <a:spcBef>
                <a:spcPts val="90"/>
              </a:spcBef>
            </a:pPr>
            <a:r>
              <a:rPr sz="3100" spc="-10" dirty="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sz="2950" spc="105" dirty="0">
                <a:solidFill>
                  <a:srgbClr val="051C4B"/>
                </a:solidFill>
                <a:latin typeface="Arial MT"/>
                <a:cs typeface="Arial MT"/>
              </a:rPr>
              <a:t>WhatsApp:</a:t>
            </a:r>
            <a:r>
              <a:rPr sz="2950" spc="60" dirty="0">
                <a:solidFill>
                  <a:srgbClr val="051C4B"/>
                </a:solidFill>
                <a:latin typeface="Arial MT"/>
                <a:cs typeface="Arial MT"/>
              </a:rPr>
              <a:t> </a:t>
            </a:r>
            <a:r>
              <a:rPr sz="2950" spc="60" dirty="0">
                <a:solidFill>
                  <a:srgbClr val="0C1A3B"/>
                </a:solidFill>
                <a:latin typeface="Arial MT"/>
                <a:cs typeface="Arial MT"/>
              </a:rPr>
              <a:t>+55</a:t>
            </a:r>
            <a:r>
              <a:rPr sz="2950" spc="-110" dirty="0">
                <a:solidFill>
                  <a:srgbClr val="0C1A3B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01081D"/>
                </a:solidFill>
                <a:latin typeface="Arial MT"/>
                <a:cs typeface="Arial MT"/>
              </a:rPr>
              <a:t>18</a:t>
            </a:r>
            <a:r>
              <a:rPr sz="2950" spc="70" dirty="0">
                <a:solidFill>
                  <a:srgbClr val="01081D"/>
                </a:solidFill>
                <a:latin typeface="Arial MT"/>
                <a:cs typeface="Arial MT"/>
              </a:rPr>
              <a:t> </a:t>
            </a:r>
            <a:r>
              <a:rPr sz="2950" spc="85" dirty="0">
                <a:solidFill>
                  <a:srgbClr val="313131"/>
                </a:solidFill>
                <a:latin typeface="Arial MT"/>
                <a:cs typeface="Arial MT"/>
              </a:rPr>
              <a:t>99629-</a:t>
            </a:r>
            <a:r>
              <a:rPr sz="2950" spc="70" dirty="0">
                <a:solidFill>
                  <a:srgbClr val="313131"/>
                </a:solidFill>
                <a:latin typeface="Arial MT"/>
                <a:cs typeface="Arial MT"/>
              </a:rPr>
              <a:t>0247</a:t>
            </a:r>
            <a:endParaRPr sz="2950" dirty="0">
              <a:latin typeface="Arial MT"/>
              <a:cs typeface="Arial MT"/>
            </a:endParaRPr>
          </a:p>
        </p:txBody>
      </p:sp>
      <p:pic>
        <p:nvPicPr>
          <p:cNvPr id="6" name="Imagem 5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FAA0087D-1478-4D02-F830-523413591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799" y="457200"/>
            <a:ext cx="8077201" cy="8902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b="3031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200" y="3352800"/>
            <a:ext cx="4432300" cy="3492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1300" y="4940300"/>
            <a:ext cx="850900" cy="457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7000" y="3683000"/>
            <a:ext cx="5956300" cy="2971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30200" y="3175000"/>
            <a:ext cx="3048000" cy="36195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07766" y="590549"/>
            <a:ext cx="10643870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50" spc="-155" dirty="0">
                <a:solidFill>
                  <a:srgbClr val="082841"/>
                </a:solidFill>
              </a:rPr>
              <a:t>Veritas</a:t>
            </a:r>
            <a:r>
              <a:rPr sz="6250" spc="-50" dirty="0">
                <a:solidFill>
                  <a:srgbClr val="082841"/>
                </a:solidFill>
              </a:rPr>
              <a:t> </a:t>
            </a:r>
            <a:r>
              <a:rPr sz="6250" spc="-210" dirty="0">
                <a:solidFill>
                  <a:srgbClr val="0C2842"/>
                </a:solidFill>
              </a:rPr>
              <a:t>Nexus:</a:t>
            </a:r>
            <a:r>
              <a:rPr sz="6250" spc="-135" dirty="0">
                <a:solidFill>
                  <a:srgbClr val="0C2842"/>
                </a:solidFill>
              </a:rPr>
              <a:t> </a:t>
            </a:r>
            <a:r>
              <a:rPr sz="6250" spc="-10" dirty="0">
                <a:solidFill>
                  <a:srgbClr val="0C2642"/>
                </a:solidFill>
              </a:rPr>
              <a:t>Voice-to-</a:t>
            </a:r>
            <a:r>
              <a:rPr sz="6250" dirty="0">
                <a:solidFill>
                  <a:srgbClr val="0C2642"/>
                </a:solidFill>
              </a:rPr>
              <a:t>Chart</a:t>
            </a:r>
            <a:r>
              <a:rPr sz="6250" spc="-215" dirty="0">
                <a:solidFill>
                  <a:srgbClr val="0C2642"/>
                </a:solidFill>
              </a:rPr>
              <a:t> </a:t>
            </a:r>
            <a:r>
              <a:rPr sz="6250" spc="-25" dirty="0">
                <a:solidFill>
                  <a:srgbClr val="0E2A42"/>
                </a:solidFill>
              </a:rPr>
              <a:t>AI</a:t>
            </a:r>
            <a:endParaRPr sz="6250"/>
          </a:p>
        </p:txBody>
      </p:sp>
      <p:sp>
        <p:nvSpPr>
          <p:cNvPr id="7" name="object 7"/>
          <p:cNvSpPr txBox="1"/>
          <p:nvPr/>
        </p:nvSpPr>
        <p:spPr>
          <a:xfrm>
            <a:off x="3452068" y="1749072"/>
            <a:ext cx="10591800" cy="8718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3225"/>
              </a:lnSpc>
              <a:spcBef>
                <a:spcPts val="125"/>
              </a:spcBef>
              <a:tabLst>
                <a:tab pos="9351010" algn="l"/>
              </a:tabLst>
            </a:pPr>
            <a:r>
              <a:rPr sz="2750" dirty="0">
                <a:solidFill>
                  <a:srgbClr val="151515"/>
                </a:solidFill>
                <a:latin typeface="Arial MT"/>
                <a:cs typeface="Arial MT"/>
              </a:rPr>
              <a:t>Uma</a:t>
            </a:r>
            <a:r>
              <a:rPr sz="2750" spc="110" dirty="0">
                <a:solidFill>
                  <a:srgbClr val="151515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131313"/>
                </a:solidFill>
                <a:latin typeface="Arial MT"/>
                <a:cs typeface="Arial MT"/>
              </a:rPr>
              <a:t>IA</a:t>
            </a:r>
            <a:r>
              <a:rPr sz="2750" spc="185" dirty="0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0F0F0F"/>
                </a:solidFill>
                <a:latin typeface="Arial MT"/>
                <a:cs typeface="Arial MT"/>
              </a:rPr>
              <a:t>"invisível"</a:t>
            </a:r>
            <a:r>
              <a:rPr sz="2750" spc="330" dirty="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1A1A1A"/>
                </a:solidFill>
                <a:latin typeface="Arial MT"/>
                <a:cs typeface="Arial MT"/>
              </a:rPr>
              <a:t>que</a:t>
            </a:r>
            <a:r>
              <a:rPr sz="2750" spc="100" dirty="0">
                <a:solidFill>
                  <a:srgbClr val="1A1A1A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151515"/>
                </a:solidFill>
                <a:latin typeface="Arial MT"/>
                <a:cs typeface="Arial MT"/>
              </a:rPr>
              <a:t>escuta</a:t>
            </a:r>
            <a:r>
              <a:rPr sz="2750" spc="280" dirty="0">
                <a:solidFill>
                  <a:srgbClr val="151515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1F1F1F"/>
                </a:solidFill>
                <a:latin typeface="Arial MT"/>
                <a:cs typeface="Arial MT"/>
              </a:rPr>
              <a:t>a</a:t>
            </a:r>
            <a:r>
              <a:rPr sz="2750" spc="17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131313"/>
                </a:solidFill>
                <a:latin typeface="Arial MT"/>
                <a:cs typeface="Arial MT"/>
              </a:rPr>
              <a:t>consulta,</a:t>
            </a:r>
            <a:r>
              <a:rPr sz="2750" spc="200" dirty="0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sz="2750" spc="70" dirty="0">
                <a:solidFill>
                  <a:srgbClr val="0F0F0F"/>
                </a:solidFill>
                <a:latin typeface="Arial MT"/>
                <a:cs typeface="Arial MT"/>
              </a:rPr>
              <a:t>filtra</a:t>
            </a:r>
            <a:r>
              <a:rPr sz="2750" spc="105" dirty="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181818"/>
                </a:solidFill>
                <a:latin typeface="Arial MT"/>
                <a:cs typeface="Arial MT"/>
              </a:rPr>
              <a:t>a</a:t>
            </a:r>
            <a:r>
              <a:rPr sz="2750" spc="170" dirty="0">
                <a:solidFill>
                  <a:srgbClr val="181818"/>
                </a:solidFill>
                <a:latin typeface="Arial MT"/>
                <a:cs typeface="Arial MT"/>
              </a:rPr>
              <a:t> </a:t>
            </a:r>
            <a:r>
              <a:rPr sz="2750" spc="-10" dirty="0">
                <a:solidFill>
                  <a:srgbClr val="131313"/>
                </a:solidFill>
                <a:latin typeface="Arial MT"/>
                <a:cs typeface="Arial MT"/>
              </a:rPr>
              <a:t>conversa</a:t>
            </a:r>
            <a:r>
              <a:rPr sz="2750" dirty="0">
                <a:solidFill>
                  <a:srgbClr val="131313"/>
                </a:solidFill>
                <a:latin typeface="Arial MT"/>
                <a:cs typeface="Arial MT"/>
              </a:rPr>
              <a:t>	social</a:t>
            </a:r>
            <a:r>
              <a:rPr sz="2750" spc="260" dirty="0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sz="2750" spc="-50" dirty="0">
                <a:solidFill>
                  <a:srgbClr val="03151C"/>
                </a:solidFill>
                <a:latin typeface="Arial MT"/>
                <a:cs typeface="Arial MT"/>
              </a:rPr>
              <a:t>e</a:t>
            </a:r>
            <a:endParaRPr sz="2750">
              <a:latin typeface="Arial MT"/>
              <a:cs typeface="Arial MT"/>
            </a:endParaRPr>
          </a:p>
          <a:p>
            <a:pPr marR="23495" algn="ctr">
              <a:lnSpc>
                <a:spcPts val="3404"/>
              </a:lnSpc>
            </a:pPr>
            <a:r>
              <a:rPr sz="2900" dirty="0">
                <a:solidFill>
                  <a:srgbClr val="161616"/>
                </a:solidFill>
                <a:latin typeface="Arial MT"/>
                <a:cs typeface="Arial MT"/>
              </a:rPr>
              <a:t>gera</a:t>
            </a:r>
            <a:r>
              <a:rPr sz="2900" spc="-17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111111"/>
                </a:solidFill>
                <a:latin typeface="Arial MT"/>
                <a:cs typeface="Arial MT"/>
              </a:rPr>
              <a:t>documentos</a:t>
            </a:r>
            <a:r>
              <a:rPr sz="2900" spc="-90" dirty="0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0F0F0F"/>
                </a:solidFill>
                <a:latin typeface="Arial MT"/>
                <a:cs typeface="Arial MT"/>
              </a:rPr>
              <a:t>clínicos</a:t>
            </a:r>
            <a:r>
              <a:rPr sz="2900" spc="-114" dirty="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0F0F0F"/>
                </a:solidFill>
                <a:latin typeface="Arial MT"/>
                <a:cs typeface="Arial MT"/>
              </a:rPr>
              <a:t>estruturados</a:t>
            </a:r>
            <a:r>
              <a:rPr sz="2900" spc="-15" dirty="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0F0F0F"/>
                </a:solidFill>
                <a:latin typeface="Arial MT"/>
                <a:cs typeface="Arial MT"/>
              </a:rPr>
              <a:t>em</a:t>
            </a:r>
            <a:r>
              <a:rPr sz="2900" spc="-165" dirty="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sz="2900" spc="-10" dirty="0">
                <a:solidFill>
                  <a:srgbClr val="0E0E0E"/>
                </a:solidFill>
                <a:latin typeface="Arial MT"/>
                <a:cs typeface="Arial MT"/>
              </a:rPr>
              <a:t>segundos.</a:t>
            </a:r>
            <a:endParaRPr sz="29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1838" y="7527572"/>
            <a:ext cx="2839720" cy="1266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3970" algn="ctr">
              <a:lnSpc>
                <a:spcPts val="3150"/>
              </a:lnSpc>
              <a:spcBef>
                <a:spcPts val="125"/>
              </a:spcBef>
            </a:pPr>
            <a:r>
              <a:rPr sz="2750" spc="-10" dirty="0">
                <a:solidFill>
                  <a:srgbClr val="0A2338"/>
                </a:solidFill>
                <a:latin typeface="Arial MT"/>
                <a:cs typeface="Arial MT"/>
              </a:rPr>
              <a:t>Escuta</a:t>
            </a:r>
            <a:endParaRPr sz="2750">
              <a:latin typeface="Arial MT"/>
              <a:cs typeface="Arial MT"/>
            </a:endParaRPr>
          </a:p>
          <a:p>
            <a:pPr marL="12700" marR="5080" algn="ctr">
              <a:lnSpc>
                <a:spcPts val="3200"/>
              </a:lnSpc>
              <a:spcBef>
                <a:spcPts val="240"/>
              </a:spcBef>
            </a:pPr>
            <a:r>
              <a:rPr sz="2950" spc="-254" dirty="0">
                <a:solidFill>
                  <a:srgbClr val="131313"/>
                </a:solidFill>
                <a:latin typeface="Arial MT"/>
                <a:cs typeface="Arial MT"/>
              </a:rPr>
              <a:t>(O</a:t>
            </a:r>
            <a:r>
              <a:rPr sz="2950" spc="-60" dirty="0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sz="2950" spc="-35" dirty="0">
                <a:solidFill>
                  <a:srgbClr val="111111"/>
                </a:solidFill>
                <a:latin typeface="Arial MT"/>
                <a:cs typeface="Arial MT"/>
              </a:rPr>
              <a:t>médico</a:t>
            </a:r>
            <a:r>
              <a:rPr sz="2950" spc="-155" dirty="0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sz="2950" spc="-75" dirty="0">
                <a:solidFill>
                  <a:srgbClr val="161616"/>
                </a:solidFill>
                <a:latin typeface="Arial MT"/>
                <a:cs typeface="Arial MT"/>
              </a:rPr>
              <a:t>atende </a:t>
            </a:r>
            <a:r>
              <a:rPr sz="2950" spc="-10" dirty="0">
                <a:solidFill>
                  <a:srgbClr val="0C0C0C"/>
                </a:solidFill>
                <a:latin typeface="Arial MT"/>
                <a:cs typeface="Arial MT"/>
              </a:rPr>
              <a:t>naturalmente).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19994" y="7509933"/>
            <a:ext cx="3228975" cy="12827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826769">
              <a:lnSpc>
                <a:spcPts val="3200"/>
              </a:lnSpc>
              <a:spcBef>
                <a:spcPts val="455"/>
              </a:spcBef>
            </a:pPr>
            <a:r>
              <a:rPr sz="2900" spc="-10" dirty="0">
                <a:solidFill>
                  <a:srgbClr val="0A2138"/>
                </a:solidFill>
                <a:latin typeface="Arial MT"/>
                <a:cs typeface="Arial MT"/>
              </a:rPr>
              <a:t>Processa </a:t>
            </a:r>
            <a:r>
              <a:rPr sz="2900" spc="-25" dirty="0">
                <a:solidFill>
                  <a:srgbClr val="0F0F0F"/>
                </a:solidFill>
                <a:latin typeface="Arial MT"/>
                <a:cs typeface="Arial MT"/>
              </a:rPr>
              <a:t>(Filtro</a:t>
            </a:r>
            <a:r>
              <a:rPr sz="2900" spc="-50" dirty="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051626"/>
                </a:solidFill>
                <a:latin typeface="Arial MT"/>
                <a:cs typeface="Arial MT"/>
              </a:rPr>
              <a:t>de</a:t>
            </a:r>
            <a:r>
              <a:rPr sz="2900" spc="-130" dirty="0">
                <a:solidFill>
                  <a:srgbClr val="051626"/>
                </a:solidFill>
                <a:latin typeface="Arial MT"/>
                <a:cs typeface="Arial MT"/>
              </a:rPr>
              <a:t> </a:t>
            </a:r>
            <a:r>
              <a:rPr sz="2900" spc="-10" dirty="0">
                <a:solidFill>
                  <a:srgbClr val="0C0C0C"/>
                </a:solidFill>
                <a:latin typeface="Arial MT"/>
                <a:cs typeface="Arial MT"/>
              </a:rPr>
              <a:t>sintomas </a:t>
            </a:r>
            <a:r>
              <a:rPr sz="2900" spc="-60" dirty="0">
                <a:solidFill>
                  <a:srgbClr val="151515"/>
                </a:solidFill>
                <a:latin typeface="Arial MT"/>
                <a:cs typeface="Arial MT"/>
              </a:rPr>
              <a:t>vs.</a:t>
            </a:r>
            <a:r>
              <a:rPr sz="2900" spc="-140" dirty="0">
                <a:solidFill>
                  <a:srgbClr val="151515"/>
                </a:solidFill>
                <a:latin typeface="Arial MT"/>
                <a:cs typeface="Arial MT"/>
              </a:rPr>
              <a:t> </a:t>
            </a:r>
            <a:r>
              <a:rPr sz="2900" spc="-50" dirty="0">
                <a:solidFill>
                  <a:srgbClr val="0F0F0F"/>
                </a:solidFill>
                <a:latin typeface="Arial MT"/>
                <a:cs typeface="Arial MT"/>
              </a:rPr>
              <a:t>conversa</a:t>
            </a:r>
            <a:r>
              <a:rPr sz="2900" spc="-45" dirty="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sz="2900" spc="-45" dirty="0">
                <a:solidFill>
                  <a:srgbClr val="131313"/>
                </a:solidFill>
                <a:latin typeface="Arial MT"/>
                <a:cs typeface="Arial MT"/>
              </a:rPr>
              <a:t>social).</a:t>
            </a:r>
            <a:endParaRPr sz="29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48462" y="7527572"/>
            <a:ext cx="3578225" cy="126174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87350" marR="364490" indent="-22225" algn="ctr">
              <a:lnSpc>
                <a:spcPts val="3200"/>
              </a:lnSpc>
              <a:spcBef>
                <a:spcPts val="315"/>
              </a:spcBef>
            </a:pPr>
            <a:r>
              <a:rPr sz="2750" spc="-10" dirty="0">
                <a:solidFill>
                  <a:srgbClr val="031F31"/>
                </a:solidFill>
                <a:latin typeface="Arial MT"/>
                <a:cs typeface="Arial MT"/>
              </a:rPr>
              <a:t>Entrega </a:t>
            </a:r>
            <a:r>
              <a:rPr sz="2750" dirty="0">
                <a:solidFill>
                  <a:srgbClr val="0F0F0F"/>
                </a:solidFill>
                <a:latin typeface="Arial MT"/>
                <a:cs typeface="Arial MT"/>
              </a:rPr>
              <a:t>(Prontuário</a:t>
            </a:r>
            <a:r>
              <a:rPr sz="2750" spc="229" dirty="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sz="2750" spc="-165" dirty="0">
                <a:solidFill>
                  <a:srgbClr val="0F0F0F"/>
                </a:solidFill>
                <a:latin typeface="Arial MT"/>
                <a:cs typeface="Arial MT"/>
              </a:rPr>
              <a:t>SOAP,</a:t>
            </a:r>
            <a:endParaRPr sz="2750">
              <a:latin typeface="Arial MT"/>
              <a:cs typeface="Arial MT"/>
            </a:endParaRPr>
          </a:p>
          <a:p>
            <a:pPr algn="ctr">
              <a:lnSpc>
                <a:spcPts val="3110"/>
              </a:lnSpc>
            </a:pPr>
            <a:r>
              <a:rPr sz="2750" dirty="0">
                <a:solidFill>
                  <a:srgbClr val="0F0F0F"/>
                </a:solidFill>
                <a:latin typeface="Arial MT"/>
                <a:cs typeface="Arial MT"/>
              </a:rPr>
              <a:t>Receitas</a:t>
            </a:r>
            <a:r>
              <a:rPr sz="2750" spc="85" dirty="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sz="2750" dirty="0">
                <a:solidFill>
                  <a:srgbClr val="0F1F34"/>
                </a:solidFill>
                <a:latin typeface="Arial MT"/>
                <a:cs typeface="Arial MT"/>
              </a:rPr>
              <a:t>e</a:t>
            </a:r>
            <a:r>
              <a:rPr sz="2750" spc="75" dirty="0">
                <a:solidFill>
                  <a:srgbClr val="0F1F34"/>
                </a:solidFill>
                <a:latin typeface="Arial MT"/>
                <a:cs typeface="Arial MT"/>
              </a:rPr>
              <a:t> </a:t>
            </a:r>
            <a:r>
              <a:rPr sz="2750" spc="-10" dirty="0">
                <a:solidFill>
                  <a:srgbClr val="0A0A0A"/>
                </a:solidFill>
                <a:latin typeface="Arial MT"/>
                <a:cs typeface="Arial MT"/>
              </a:rPr>
              <a:t>Atestados).</a:t>
            </a:r>
            <a:endParaRPr sz="2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3073400"/>
            <a:ext cx="9245600" cy="55753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800" y="977900"/>
            <a:ext cx="533400" cy="5461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1210">
              <a:lnSpc>
                <a:spcPct val="100000"/>
              </a:lnSpc>
              <a:spcBef>
                <a:spcPts val="125"/>
              </a:spcBef>
            </a:pPr>
            <a:r>
              <a:rPr sz="6850" spc="-30" dirty="0">
                <a:solidFill>
                  <a:srgbClr val="0C314D"/>
                </a:solidFill>
                <a:latin typeface="Times New Roman"/>
                <a:cs typeface="Times New Roman"/>
              </a:rPr>
              <a:t>momento</a:t>
            </a:r>
            <a:r>
              <a:rPr sz="6850" spc="-395" dirty="0">
                <a:solidFill>
                  <a:srgbClr val="0C314D"/>
                </a:solidFill>
                <a:latin typeface="Times New Roman"/>
                <a:cs typeface="Times New Roman"/>
              </a:rPr>
              <a:t> </a:t>
            </a:r>
            <a:r>
              <a:rPr sz="6850" spc="-55" dirty="0">
                <a:solidFill>
                  <a:srgbClr val="0C2A42"/>
                </a:solidFill>
                <a:latin typeface="Times New Roman"/>
                <a:cs typeface="Times New Roman"/>
              </a:rPr>
              <a:t>perfeito.</a:t>
            </a:r>
            <a:endParaRPr sz="6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1418" y="3065991"/>
            <a:ext cx="248412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spc="-10" dirty="0">
                <a:solidFill>
                  <a:srgbClr val="0E2B44"/>
                </a:solidFill>
                <a:latin typeface="Arial MT"/>
                <a:cs typeface="Arial MT"/>
              </a:rPr>
              <a:t>Tecnologia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7019" y="5476522"/>
            <a:ext cx="1772920" cy="639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0" spc="95" dirty="0">
                <a:solidFill>
                  <a:srgbClr val="0C2F42"/>
                </a:solidFill>
                <a:latin typeface="Arial MT"/>
                <a:cs typeface="Arial MT"/>
              </a:rPr>
              <a:t>Cultura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6971" y="7837664"/>
            <a:ext cx="2139315" cy="671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200" spc="-10" dirty="0">
                <a:solidFill>
                  <a:srgbClr val="0C2F49"/>
                </a:solidFill>
                <a:latin typeface="Arial MT"/>
                <a:cs typeface="Arial MT"/>
              </a:rPr>
              <a:t>Mercado</a:t>
            </a:r>
            <a:endParaRPr sz="4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9464" y="4684888"/>
            <a:ext cx="3429000" cy="699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10"/>
              </a:spcBef>
            </a:pPr>
            <a:r>
              <a:rPr sz="2350" spc="-60" dirty="0">
                <a:latin typeface="Arial MT"/>
                <a:cs typeface="Arial MT"/>
              </a:rPr>
              <a:t>Pacientes</a:t>
            </a:r>
            <a:r>
              <a:rPr sz="2350" spc="-80" dirty="0">
                <a:latin typeface="Arial MT"/>
                <a:cs typeface="Arial MT"/>
              </a:rPr>
              <a:t> </a:t>
            </a:r>
            <a:r>
              <a:rPr sz="2350" spc="-50" dirty="0">
                <a:latin typeface="Arial MT"/>
                <a:cs typeface="Arial MT"/>
              </a:rPr>
              <a:t>exigem</a:t>
            </a:r>
            <a:r>
              <a:rPr sz="2350" spc="-75" dirty="0">
                <a:latin typeface="Arial MT"/>
                <a:cs typeface="Arial MT"/>
              </a:rPr>
              <a:t> </a:t>
            </a:r>
            <a:r>
              <a:rPr sz="2350" spc="-60" dirty="0">
                <a:latin typeface="Arial MT"/>
                <a:cs typeface="Arial MT"/>
              </a:rPr>
              <a:t>atenção;</a:t>
            </a:r>
            <a:endParaRPr sz="2350">
              <a:latin typeface="Arial MT"/>
              <a:cs typeface="Arial MT"/>
            </a:endParaRPr>
          </a:p>
          <a:p>
            <a:pPr marL="14604">
              <a:lnSpc>
                <a:spcPts val="2555"/>
              </a:lnSpc>
            </a:pPr>
            <a:r>
              <a:rPr sz="2200" dirty="0">
                <a:latin typeface="Arial MT"/>
                <a:cs typeface="Arial MT"/>
              </a:rPr>
              <a:t>Médicos</a:t>
            </a:r>
            <a:r>
              <a:rPr sz="2200" spc="1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exigem</a:t>
            </a:r>
            <a:r>
              <a:rPr sz="2200" spc="114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vida.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8877" y="6831189"/>
            <a:ext cx="3295650" cy="7156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-635">
              <a:lnSpc>
                <a:spcPts val="2600"/>
              </a:lnSpc>
              <a:spcBef>
                <a:spcPts val="380"/>
              </a:spcBef>
            </a:pPr>
            <a:r>
              <a:rPr sz="2350" spc="-85" dirty="0">
                <a:latin typeface="Arial MT"/>
                <a:cs typeface="Arial MT"/>
              </a:rPr>
              <a:t>Explosão</a:t>
            </a:r>
            <a:r>
              <a:rPr sz="2350" spc="-75" dirty="0">
                <a:latin typeface="Arial MT"/>
                <a:cs typeface="Arial MT"/>
              </a:rPr>
              <a:t> </a:t>
            </a:r>
            <a:r>
              <a:rPr sz="2350" dirty="0">
                <a:latin typeface="Arial MT"/>
                <a:cs typeface="Arial MT"/>
              </a:rPr>
              <a:t>da</a:t>
            </a:r>
            <a:r>
              <a:rPr sz="2350" spc="-110" dirty="0">
                <a:latin typeface="Arial MT"/>
                <a:cs typeface="Arial MT"/>
              </a:rPr>
              <a:t> </a:t>
            </a:r>
            <a:r>
              <a:rPr sz="2350" spc="-95" dirty="0">
                <a:latin typeface="Arial MT"/>
                <a:cs typeface="Arial MT"/>
              </a:rPr>
              <a:t>Telemedicina </a:t>
            </a:r>
            <a:r>
              <a:rPr sz="2350" dirty="0">
                <a:latin typeface="Arial MT"/>
                <a:cs typeface="Arial MT"/>
              </a:rPr>
              <a:t>e</a:t>
            </a:r>
            <a:r>
              <a:rPr sz="2350" spc="-114" dirty="0">
                <a:latin typeface="Arial MT"/>
                <a:cs typeface="Arial MT"/>
              </a:rPr>
              <a:t> </a:t>
            </a:r>
            <a:r>
              <a:rPr sz="2350" spc="-65" dirty="0">
                <a:latin typeface="Arial MT"/>
                <a:cs typeface="Arial MT"/>
              </a:rPr>
              <a:t>exigência</a:t>
            </a:r>
            <a:r>
              <a:rPr sz="2350" spc="-35" dirty="0">
                <a:latin typeface="Arial MT"/>
                <a:cs typeface="Arial MT"/>
              </a:rPr>
              <a:t> </a:t>
            </a:r>
            <a:r>
              <a:rPr sz="2350" spc="-20" dirty="0">
                <a:latin typeface="Arial MT"/>
                <a:cs typeface="Arial MT"/>
              </a:rPr>
              <a:t>da</a:t>
            </a:r>
            <a:r>
              <a:rPr sz="2350" spc="-140" dirty="0">
                <a:latin typeface="Arial MT"/>
                <a:cs typeface="Arial MT"/>
              </a:rPr>
              <a:t> </a:t>
            </a:r>
            <a:r>
              <a:rPr sz="2350" spc="-25" dirty="0">
                <a:latin typeface="Arial MT"/>
                <a:cs typeface="Arial MT"/>
              </a:rPr>
              <a:t>LGPD.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95095" y="2652888"/>
            <a:ext cx="3152140" cy="699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590">
              <a:lnSpc>
                <a:spcPts val="2735"/>
              </a:lnSpc>
              <a:spcBef>
                <a:spcPts val="110"/>
              </a:spcBef>
            </a:pPr>
            <a:r>
              <a:rPr sz="2350" spc="-135" dirty="0">
                <a:latin typeface="Arial MT"/>
                <a:cs typeface="Arial MT"/>
              </a:rPr>
              <a:t>LLMs</a:t>
            </a:r>
            <a:r>
              <a:rPr sz="2350" spc="-25" dirty="0">
                <a:latin typeface="Arial MT"/>
                <a:cs typeface="Arial MT"/>
              </a:rPr>
              <a:t> </a:t>
            </a:r>
            <a:r>
              <a:rPr sz="2350" spc="-40" dirty="0">
                <a:latin typeface="Arial MT"/>
                <a:cs typeface="Arial MT"/>
              </a:rPr>
              <a:t>atingiram</a:t>
            </a:r>
            <a:r>
              <a:rPr sz="2350" spc="-50" dirty="0">
                <a:latin typeface="Arial MT"/>
                <a:cs typeface="Arial MT"/>
              </a:rPr>
              <a:t> </a:t>
            </a:r>
            <a:r>
              <a:rPr sz="2350" spc="-55" dirty="0">
                <a:latin typeface="Arial MT"/>
                <a:cs typeface="Arial MT"/>
              </a:rPr>
              <a:t>paridade</a:t>
            </a:r>
            <a:endParaRPr sz="2350">
              <a:latin typeface="Arial MT"/>
              <a:cs typeface="Arial MT"/>
            </a:endParaRPr>
          </a:p>
          <a:p>
            <a:pPr marL="12700">
              <a:lnSpc>
                <a:spcPts val="2555"/>
              </a:lnSpc>
            </a:pPr>
            <a:r>
              <a:rPr sz="2200" dirty="0">
                <a:latin typeface="Arial MT"/>
                <a:cs typeface="Arial MT"/>
              </a:rPr>
              <a:t>humana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em</a:t>
            </a:r>
            <a:r>
              <a:rPr sz="2200" spc="3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2024/25.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85926" y="5307188"/>
            <a:ext cx="1492885" cy="766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850" spc="160" dirty="0">
                <a:solidFill>
                  <a:srgbClr val="0A2A44"/>
                </a:solidFill>
                <a:latin typeface="Cambria"/>
                <a:cs typeface="Cambria"/>
              </a:rPr>
              <a:t>HOJE</a:t>
            </a:r>
            <a:endParaRPr sz="48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1700" y="4927600"/>
            <a:ext cx="1168400" cy="12573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33100" y="4927600"/>
            <a:ext cx="965200" cy="12573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22400" y="4927600"/>
            <a:ext cx="1257300" cy="12573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5464" y="690738"/>
            <a:ext cx="15427325" cy="9569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100" spc="55" dirty="0">
                <a:solidFill>
                  <a:srgbClr val="0C314B"/>
                </a:solidFill>
              </a:rPr>
              <a:t>Mais</a:t>
            </a:r>
            <a:r>
              <a:rPr sz="6100" spc="-85" dirty="0">
                <a:solidFill>
                  <a:srgbClr val="0C314B"/>
                </a:solidFill>
              </a:rPr>
              <a:t> </a:t>
            </a:r>
            <a:r>
              <a:rPr sz="6100" spc="-10" dirty="0">
                <a:solidFill>
                  <a:srgbClr val="082841"/>
                </a:solidFill>
              </a:rPr>
              <a:t>que</a:t>
            </a:r>
            <a:r>
              <a:rPr sz="6100" spc="-195" dirty="0">
                <a:solidFill>
                  <a:srgbClr val="082841"/>
                </a:solidFill>
              </a:rPr>
              <a:t> </a:t>
            </a:r>
            <a:r>
              <a:rPr sz="6100" dirty="0">
                <a:solidFill>
                  <a:srgbClr val="082B44"/>
                </a:solidFill>
              </a:rPr>
              <a:t>um</a:t>
            </a:r>
            <a:r>
              <a:rPr sz="6100" spc="-135" dirty="0">
                <a:solidFill>
                  <a:srgbClr val="082B44"/>
                </a:solidFill>
              </a:rPr>
              <a:t> </a:t>
            </a:r>
            <a:r>
              <a:rPr sz="6100" spc="50" dirty="0">
                <a:solidFill>
                  <a:srgbClr val="0C2F4B"/>
                </a:solidFill>
              </a:rPr>
              <a:t>‘ChatGPT".</a:t>
            </a:r>
            <a:r>
              <a:rPr sz="6100" spc="110" dirty="0">
                <a:solidFill>
                  <a:srgbClr val="0C2F4B"/>
                </a:solidFill>
              </a:rPr>
              <a:t> </a:t>
            </a:r>
            <a:r>
              <a:rPr sz="6100" dirty="0">
                <a:solidFill>
                  <a:srgbClr val="0A2A44"/>
                </a:solidFill>
              </a:rPr>
              <a:t>Contexto</a:t>
            </a:r>
            <a:r>
              <a:rPr sz="6100" spc="100" dirty="0">
                <a:solidFill>
                  <a:srgbClr val="0A2A44"/>
                </a:solidFill>
              </a:rPr>
              <a:t> </a:t>
            </a:r>
            <a:r>
              <a:rPr sz="6100" dirty="0">
                <a:solidFill>
                  <a:srgbClr val="0C2F4B"/>
                </a:solidFill>
              </a:rPr>
              <a:t>e</a:t>
            </a:r>
            <a:r>
              <a:rPr sz="6100" spc="-125" dirty="0">
                <a:solidFill>
                  <a:srgbClr val="0C2F4B"/>
                </a:solidFill>
              </a:rPr>
              <a:t> </a:t>
            </a:r>
            <a:r>
              <a:rPr sz="6100" spc="-10" dirty="0">
                <a:solidFill>
                  <a:srgbClr val="0A314D"/>
                </a:solidFill>
              </a:rPr>
              <a:t>Segurança.</a:t>
            </a:r>
            <a:endParaRPr sz="6100"/>
          </a:p>
        </p:txBody>
      </p:sp>
      <p:sp>
        <p:nvSpPr>
          <p:cNvPr id="6" name="object 6"/>
          <p:cNvSpPr txBox="1"/>
          <p:nvPr/>
        </p:nvSpPr>
        <p:spPr>
          <a:xfrm>
            <a:off x="1313374" y="3375025"/>
            <a:ext cx="2661285" cy="692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50" dirty="0">
                <a:solidFill>
                  <a:srgbClr val="0A283F"/>
                </a:solidFill>
                <a:latin typeface="Cambria"/>
                <a:cs typeface="Cambria"/>
              </a:rPr>
              <a:t>IA</a:t>
            </a:r>
            <a:r>
              <a:rPr sz="4350" spc="-210" dirty="0">
                <a:solidFill>
                  <a:srgbClr val="0A283F"/>
                </a:solidFill>
                <a:latin typeface="Cambria"/>
                <a:cs typeface="Cambria"/>
              </a:rPr>
              <a:t> </a:t>
            </a:r>
            <a:r>
              <a:rPr sz="4350" spc="-210" dirty="0" err="1">
                <a:solidFill>
                  <a:srgbClr val="0C2D46"/>
                </a:solidFill>
                <a:latin typeface="Cambria"/>
                <a:cs typeface="Cambria"/>
              </a:rPr>
              <a:t>Gené</a:t>
            </a:r>
            <a:r>
              <a:rPr lang="pt-BR" sz="4350" spc="-210" dirty="0">
                <a:solidFill>
                  <a:srgbClr val="0C2D46"/>
                </a:solidFill>
                <a:latin typeface="Cambria"/>
                <a:cs typeface="Cambria"/>
              </a:rPr>
              <a:t>r</a:t>
            </a:r>
            <a:r>
              <a:rPr sz="4350" spc="-210" dirty="0" err="1">
                <a:solidFill>
                  <a:srgbClr val="0C2D46"/>
                </a:solidFill>
                <a:latin typeface="Cambria"/>
                <a:cs typeface="Cambria"/>
              </a:rPr>
              <a:t>ica</a:t>
            </a:r>
            <a:endParaRPr sz="435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6585" y="4489018"/>
            <a:ext cx="299783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85" dirty="0">
                <a:latin typeface="Cambria"/>
                <a:cs typeface="Cambria"/>
              </a:rPr>
              <a:t>Baixa</a:t>
            </a:r>
            <a:r>
              <a:rPr sz="2500" spc="-20" dirty="0">
                <a:latin typeface="Cambria"/>
                <a:cs typeface="Cambria"/>
              </a:rPr>
              <a:t> </a:t>
            </a:r>
            <a:r>
              <a:rPr sz="2500" spc="-10" dirty="0">
                <a:latin typeface="Cambria"/>
                <a:cs typeface="Cambria"/>
              </a:rPr>
              <a:t>precisão</a:t>
            </a:r>
            <a:endParaRPr sz="2500" dirty="0">
              <a:latin typeface="Cambria"/>
              <a:cs typeface="Cambria"/>
            </a:endParaRPr>
          </a:p>
          <a:p>
            <a:pPr marL="17780">
              <a:lnSpc>
                <a:spcPct val="100000"/>
              </a:lnSpc>
              <a:spcBef>
                <a:spcPts val="2100"/>
              </a:spcBef>
            </a:pPr>
            <a:r>
              <a:rPr lang="pt-BR" sz="2350" dirty="0">
                <a:latin typeface="Cambria"/>
                <a:cs typeface="Cambria"/>
              </a:rPr>
              <a:t>Alucinações</a:t>
            </a:r>
            <a:r>
              <a:rPr sz="2350" spc="45" dirty="0">
                <a:latin typeface="Cambria"/>
                <a:cs typeface="Cambria"/>
              </a:rPr>
              <a:t> </a:t>
            </a:r>
            <a:r>
              <a:rPr sz="2350" spc="-10" dirty="0">
                <a:latin typeface="Cambria"/>
                <a:cs typeface="Cambria"/>
              </a:rPr>
              <a:t>frequentes</a:t>
            </a:r>
            <a:endParaRPr sz="235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1326" y="5779126"/>
            <a:ext cx="3198495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300" dirty="0">
                <a:latin typeface="Cambria"/>
                <a:cs typeface="Cambria"/>
              </a:rPr>
              <a:t>Sem</a:t>
            </a:r>
            <a:r>
              <a:rPr sz="2300" spc="400" dirty="0">
                <a:latin typeface="Cambria"/>
                <a:cs typeface="Cambria"/>
              </a:rPr>
              <a:t> </a:t>
            </a:r>
            <a:r>
              <a:rPr sz="2300" dirty="0">
                <a:latin typeface="Cambria"/>
                <a:cs typeface="Cambria"/>
              </a:rPr>
              <a:t>contexto</a:t>
            </a:r>
            <a:r>
              <a:rPr sz="2300" spc="355" dirty="0">
                <a:latin typeface="Cambria"/>
                <a:cs typeface="Cambria"/>
              </a:rPr>
              <a:t> </a:t>
            </a:r>
            <a:r>
              <a:rPr sz="2300" spc="-35" dirty="0">
                <a:latin typeface="Cambria"/>
                <a:cs typeface="Cambria"/>
              </a:rPr>
              <a:t>Brasil</a:t>
            </a:r>
            <a:r>
              <a:rPr sz="3450" spc="-52" baseline="-6038" dirty="0">
                <a:latin typeface="Cambria"/>
                <a:cs typeface="Cambria"/>
              </a:rPr>
              <a:t>/</a:t>
            </a:r>
            <a:r>
              <a:rPr sz="2300" spc="-35" dirty="0">
                <a:latin typeface="Cambria"/>
                <a:cs typeface="Cambria"/>
              </a:rPr>
              <a:t>SUS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10061" y="3183819"/>
            <a:ext cx="5933440" cy="967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150" spc="-75" dirty="0">
                <a:solidFill>
                  <a:srgbClr val="0A2841"/>
                </a:solidFill>
                <a:latin typeface="Cambria"/>
                <a:cs typeface="Cambria"/>
              </a:rPr>
              <a:t>Veritas</a:t>
            </a:r>
            <a:r>
              <a:rPr sz="6150" spc="-85" dirty="0">
                <a:solidFill>
                  <a:srgbClr val="0A2841"/>
                </a:solidFill>
                <a:latin typeface="Cambria"/>
                <a:cs typeface="Cambria"/>
              </a:rPr>
              <a:t> </a:t>
            </a:r>
            <a:r>
              <a:rPr sz="6150" spc="65" dirty="0">
                <a:solidFill>
                  <a:srgbClr val="082844"/>
                </a:solidFill>
                <a:latin typeface="Cambria"/>
                <a:cs typeface="Cambria"/>
              </a:rPr>
              <a:t>Clinical</a:t>
            </a:r>
            <a:r>
              <a:rPr sz="6150" spc="-335" dirty="0">
                <a:solidFill>
                  <a:srgbClr val="082844"/>
                </a:solidFill>
                <a:latin typeface="Cambria"/>
                <a:cs typeface="Cambria"/>
              </a:rPr>
              <a:t> </a:t>
            </a:r>
            <a:r>
              <a:rPr sz="6150" spc="25" dirty="0">
                <a:solidFill>
                  <a:srgbClr val="0C2842"/>
                </a:solidFill>
                <a:latin typeface="Cambria"/>
                <a:cs typeface="Cambria"/>
              </a:rPr>
              <a:t>AI</a:t>
            </a:r>
            <a:endParaRPr sz="61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86804" y="6305259"/>
            <a:ext cx="2929890" cy="2012089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3450" spc="-55" dirty="0">
                <a:solidFill>
                  <a:srgbClr val="1A1A1A"/>
                </a:solidFill>
                <a:latin typeface="Cambria"/>
                <a:cs typeface="Cambria"/>
              </a:rPr>
              <a:t>Anti-</a:t>
            </a:r>
            <a:r>
              <a:rPr sz="3450" spc="-40" dirty="0">
                <a:solidFill>
                  <a:srgbClr val="1A1A1A"/>
                </a:solidFill>
                <a:latin typeface="Cambria"/>
                <a:cs typeface="Cambria"/>
              </a:rPr>
              <a:t>Alucinação</a:t>
            </a:r>
            <a:endParaRPr sz="3450" dirty="0">
              <a:latin typeface="Cambria"/>
              <a:cs typeface="Cambria"/>
            </a:endParaRPr>
          </a:p>
          <a:p>
            <a:pPr marL="157480" marR="175260" indent="133985" algn="just">
              <a:lnSpc>
                <a:spcPts val="2700"/>
              </a:lnSpc>
              <a:spcBef>
                <a:spcPts val="1450"/>
              </a:spcBef>
            </a:pPr>
            <a:r>
              <a:rPr lang="pt-BR" sz="2350" spc="-80" dirty="0">
                <a:latin typeface="Arial MT"/>
                <a:cs typeface="Arial MT"/>
              </a:rPr>
              <a:t>Validação </a:t>
            </a:r>
            <a:r>
              <a:rPr sz="2350" spc="-10" dirty="0" err="1">
                <a:latin typeface="Arial MT"/>
                <a:cs typeface="Arial MT"/>
              </a:rPr>
              <a:t>cruzada</a:t>
            </a:r>
            <a:r>
              <a:rPr sz="2350" spc="-1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com</a:t>
            </a:r>
            <a:r>
              <a:rPr sz="2300" spc="-5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protocolos</a:t>
            </a:r>
            <a:r>
              <a:rPr sz="2300" spc="30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do Mìnistério</a:t>
            </a:r>
            <a:r>
              <a:rPr sz="2300" spc="-6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da</a:t>
            </a:r>
            <a:r>
              <a:rPr sz="2300" spc="-60" dirty="0">
                <a:latin typeface="Arial MT"/>
                <a:cs typeface="Arial MT"/>
              </a:rPr>
              <a:t> </a:t>
            </a:r>
            <a:r>
              <a:rPr sz="2300" spc="-65" dirty="0">
                <a:latin typeface="Arial MT"/>
                <a:cs typeface="Arial MT"/>
              </a:rPr>
              <a:t>Saúde.</a:t>
            </a:r>
            <a:endParaRPr sz="23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20741" y="6305259"/>
            <a:ext cx="2588260" cy="1646555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950"/>
              </a:spcBef>
            </a:pPr>
            <a:r>
              <a:rPr sz="3450" spc="-150" dirty="0">
                <a:solidFill>
                  <a:srgbClr val="1D1D1D"/>
                </a:solidFill>
                <a:latin typeface="Cambria"/>
                <a:cs typeface="Cambria"/>
              </a:rPr>
              <a:t>Privacy-</a:t>
            </a:r>
            <a:r>
              <a:rPr sz="3450" spc="-10" dirty="0">
                <a:solidFill>
                  <a:srgbClr val="1D1D1D"/>
                </a:solidFill>
                <a:latin typeface="Cambria"/>
                <a:cs typeface="Cambria"/>
              </a:rPr>
              <a:t>Fii•st</a:t>
            </a:r>
            <a:endParaRPr sz="3450">
              <a:latin typeface="Cambria"/>
              <a:cs typeface="Cambria"/>
            </a:endParaRPr>
          </a:p>
          <a:p>
            <a:pPr algn="ctr">
              <a:lnSpc>
                <a:spcPts val="2785"/>
              </a:lnSpc>
              <a:spcBef>
                <a:spcPts val="1260"/>
              </a:spcBef>
            </a:pPr>
            <a:r>
              <a:rPr sz="2350" spc="-70" dirty="0">
                <a:latin typeface="Arial MT"/>
                <a:cs typeface="Arial MT"/>
              </a:rPr>
              <a:t>Anonimização</a:t>
            </a:r>
            <a:r>
              <a:rPr sz="2350" spc="20" dirty="0">
                <a:latin typeface="Arial MT"/>
                <a:cs typeface="Arial MT"/>
              </a:rPr>
              <a:t> </a:t>
            </a:r>
            <a:r>
              <a:rPr sz="2350" spc="-30" dirty="0">
                <a:latin typeface="Arial MT"/>
                <a:cs typeface="Arial MT"/>
              </a:rPr>
              <a:t>de</a:t>
            </a:r>
            <a:r>
              <a:rPr sz="2350" spc="-135" dirty="0">
                <a:latin typeface="Arial MT"/>
                <a:cs typeface="Arial MT"/>
              </a:rPr>
              <a:t> </a:t>
            </a:r>
            <a:r>
              <a:rPr sz="2350" spc="-90" dirty="0">
                <a:latin typeface="Arial MT"/>
                <a:cs typeface="Arial MT"/>
              </a:rPr>
              <a:t>PII</a:t>
            </a:r>
            <a:endParaRPr sz="2350">
              <a:latin typeface="Arial MT"/>
              <a:cs typeface="Arial MT"/>
            </a:endParaRPr>
          </a:p>
          <a:p>
            <a:pPr marR="6350" algn="ctr">
              <a:lnSpc>
                <a:spcPts val="2725"/>
              </a:lnSpc>
            </a:pPr>
            <a:r>
              <a:rPr sz="2300" dirty="0">
                <a:latin typeface="Arial MT"/>
                <a:cs typeface="Arial MT"/>
              </a:rPr>
              <a:t>antes</a:t>
            </a:r>
            <a:r>
              <a:rPr sz="2300" spc="-95" dirty="0">
                <a:latin typeface="Arial MT"/>
                <a:cs typeface="Arial MT"/>
              </a:rPr>
              <a:t> </a:t>
            </a:r>
            <a:r>
              <a:rPr sz="2300" spc="-45" dirty="0">
                <a:latin typeface="Arial MT"/>
                <a:cs typeface="Arial MT"/>
              </a:rPr>
              <a:t>da</a:t>
            </a:r>
            <a:r>
              <a:rPr sz="2300" spc="-11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nuvem.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28180" y="6305259"/>
            <a:ext cx="2825750" cy="1646555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1950"/>
              </a:spcBef>
            </a:pPr>
            <a:r>
              <a:rPr sz="3450" spc="-10" dirty="0">
                <a:solidFill>
                  <a:srgbClr val="0A263B"/>
                </a:solidFill>
                <a:latin typeface="Cambria"/>
                <a:cs typeface="Cambria"/>
              </a:rPr>
              <a:t>Integração</a:t>
            </a:r>
            <a:endParaRPr sz="3450">
              <a:latin typeface="Cambria"/>
              <a:cs typeface="Cambria"/>
            </a:endParaRPr>
          </a:p>
          <a:p>
            <a:pPr marL="19685" algn="ctr">
              <a:lnSpc>
                <a:spcPts val="2785"/>
              </a:lnSpc>
              <a:spcBef>
                <a:spcPts val="1260"/>
              </a:spcBef>
            </a:pPr>
            <a:r>
              <a:rPr sz="2350" spc="-175" dirty="0">
                <a:latin typeface="Arial MT"/>
                <a:cs typeface="Arial MT"/>
              </a:rPr>
              <a:t>API</a:t>
            </a:r>
            <a:r>
              <a:rPr sz="2350" spc="-20" dirty="0">
                <a:latin typeface="Arial MT"/>
                <a:cs typeface="Arial MT"/>
              </a:rPr>
              <a:t> </a:t>
            </a:r>
            <a:r>
              <a:rPr sz="2350" spc="-30" dirty="0">
                <a:latin typeface="Arial MT"/>
                <a:cs typeface="Arial MT"/>
              </a:rPr>
              <a:t>pronta</a:t>
            </a:r>
            <a:r>
              <a:rPr sz="2350" spc="-110" dirty="0">
                <a:latin typeface="Arial MT"/>
                <a:cs typeface="Arial MT"/>
              </a:rPr>
              <a:t> </a:t>
            </a:r>
            <a:r>
              <a:rPr sz="2350" spc="-55" dirty="0">
                <a:latin typeface="Arial MT"/>
                <a:cs typeface="Arial MT"/>
              </a:rPr>
              <a:t>para</a:t>
            </a:r>
            <a:r>
              <a:rPr sz="2350" spc="-50" dirty="0">
                <a:latin typeface="Arial MT"/>
                <a:cs typeface="Arial MT"/>
              </a:rPr>
              <a:t> </a:t>
            </a:r>
            <a:r>
              <a:rPr sz="2350" spc="-25" dirty="0">
                <a:latin typeface="Arial MT"/>
                <a:cs typeface="Arial MT"/>
              </a:rPr>
              <a:t>MV,</a:t>
            </a:r>
            <a:endParaRPr sz="2350">
              <a:latin typeface="Arial MT"/>
              <a:cs typeface="Arial MT"/>
            </a:endParaRPr>
          </a:p>
          <a:p>
            <a:pPr algn="ctr">
              <a:lnSpc>
                <a:spcPts val="2725"/>
              </a:lnSpc>
            </a:pPr>
            <a:r>
              <a:rPr sz="2300" spc="-75" dirty="0">
                <a:latin typeface="Arial MT"/>
                <a:cs typeface="Arial MT"/>
              </a:rPr>
              <a:t>Tasy,</a:t>
            </a:r>
            <a:r>
              <a:rPr sz="2300" spc="-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</a:t>
            </a:r>
            <a:r>
              <a:rPr sz="2300" spc="-16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grandes</a:t>
            </a:r>
            <a:r>
              <a:rPr sz="2300" spc="-85" dirty="0">
                <a:latin typeface="Arial MT"/>
                <a:cs typeface="Arial MT"/>
              </a:rPr>
              <a:t> </a:t>
            </a:r>
            <a:r>
              <a:rPr sz="2300" spc="-135" dirty="0">
                <a:latin typeface="Arial MT"/>
                <a:cs typeface="Arial MT"/>
              </a:rPr>
              <a:t>ERPs.</a:t>
            </a:r>
            <a:endParaRPr sz="2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5300" y="3848100"/>
            <a:ext cx="6197600" cy="4965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>
                <a:solidFill>
                  <a:srgbClr val="0F2F46"/>
                </a:solidFill>
              </a:rPr>
              <a:t>Um</a:t>
            </a:r>
            <a:r>
              <a:rPr spc="-305" dirty="0">
                <a:solidFill>
                  <a:srgbClr val="0F2F46"/>
                </a:solidFill>
              </a:rPr>
              <a:t> </a:t>
            </a:r>
            <a:r>
              <a:rPr spc="-254" dirty="0">
                <a:solidFill>
                  <a:srgbClr val="0C2B41"/>
                </a:solidFill>
              </a:rPr>
              <a:t>mercado</a:t>
            </a:r>
            <a:r>
              <a:rPr spc="-65" dirty="0">
                <a:solidFill>
                  <a:srgbClr val="0C2B41"/>
                </a:solidFill>
              </a:rPr>
              <a:t> </a:t>
            </a:r>
            <a:r>
              <a:rPr spc="-145" dirty="0"/>
              <a:t>gigante</a:t>
            </a:r>
            <a:r>
              <a:rPr spc="10" dirty="0"/>
              <a:t> </a:t>
            </a:r>
            <a:r>
              <a:rPr spc="-135" dirty="0">
                <a:solidFill>
                  <a:srgbClr val="0C2A3F"/>
                </a:solidFill>
              </a:rPr>
              <a:t>e</a:t>
            </a:r>
            <a:r>
              <a:rPr spc="-280" dirty="0">
                <a:solidFill>
                  <a:srgbClr val="0C2A3F"/>
                </a:solidFill>
              </a:rPr>
              <a:t> </a:t>
            </a:r>
            <a:r>
              <a:rPr spc="-85" dirty="0">
                <a:solidFill>
                  <a:srgbClr val="0A2D41"/>
                </a:solidFill>
              </a:rPr>
              <a:t>carente.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5972" y="1708150"/>
            <a:ext cx="57073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i="1" spc="-105" dirty="0">
                <a:solidFill>
                  <a:srgbClr val="0C2B41"/>
                </a:solidFill>
                <a:latin typeface="Cambria"/>
                <a:cs typeface="Cambria"/>
              </a:rPr>
              <a:t>Foco</a:t>
            </a:r>
            <a:r>
              <a:rPr sz="5000" i="1" spc="-110" dirty="0">
                <a:solidFill>
                  <a:srgbClr val="0C2B41"/>
                </a:solidFill>
                <a:latin typeface="Cambria"/>
                <a:cs typeface="Cambria"/>
              </a:rPr>
              <a:t> </a:t>
            </a:r>
            <a:r>
              <a:rPr sz="5000" i="1" dirty="0">
                <a:solidFill>
                  <a:srgbClr val="0A2A3F"/>
                </a:solidFill>
                <a:latin typeface="Cambria"/>
                <a:cs typeface="Cambria"/>
              </a:rPr>
              <a:t>inicial</a:t>
            </a:r>
            <a:r>
              <a:rPr sz="5000" i="1" spc="-140" dirty="0">
                <a:solidFill>
                  <a:srgbClr val="0A2A3F"/>
                </a:solidFill>
                <a:latin typeface="Cambria"/>
                <a:cs typeface="Cambria"/>
              </a:rPr>
              <a:t> </a:t>
            </a:r>
            <a:r>
              <a:rPr sz="5000" i="1" spc="-285" dirty="0">
                <a:solidFill>
                  <a:srgbClr val="031A28"/>
                </a:solidFill>
                <a:latin typeface="Cambria"/>
                <a:cs typeface="Cambria"/>
              </a:rPr>
              <a:t>onde</a:t>
            </a:r>
            <a:r>
              <a:rPr sz="5000" i="1" spc="-10" dirty="0">
                <a:solidFill>
                  <a:srgbClr val="031A28"/>
                </a:solidFill>
                <a:latin typeface="Cambria"/>
                <a:cs typeface="Cambria"/>
              </a:rPr>
              <a:t> </a:t>
            </a:r>
            <a:r>
              <a:rPr sz="5000" i="1" dirty="0">
                <a:solidFill>
                  <a:srgbClr val="264250"/>
                </a:solidFill>
                <a:latin typeface="Cambria"/>
                <a:cs typeface="Cambria"/>
              </a:rPr>
              <a:t>a</a:t>
            </a:r>
            <a:r>
              <a:rPr sz="5000" i="1" spc="-114" dirty="0">
                <a:solidFill>
                  <a:srgbClr val="264250"/>
                </a:solidFill>
                <a:latin typeface="Cambria"/>
                <a:cs typeface="Cambria"/>
              </a:rPr>
              <a:t> </a:t>
            </a:r>
            <a:r>
              <a:rPr sz="5000" i="1" spc="-125" dirty="0">
                <a:solidFill>
                  <a:srgbClr val="0A2631"/>
                </a:solidFill>
                <a:latin typeface="Cambria"/>
                <a:cs typeface="Cambria"/>
              </a:rPr>
              <a:t>dor</a:t>
            </a:r>
            <a:endParaRPr sz="5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631" y="2376311"/>
            <a:ext cx="5257800" cy="808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100" i="1" spc="-300" dirty="0">
                <a:solidFill>
                  <a:srgbClr val="132A38"/>
                </a:solidFill>
                <a:latin typeface="Cambria"/>
                <a:cs typeface="Cambria"/>
              </a:rPr>
              <a:t>da</a:t>
            </a:r>
            <a:r>
              <a:rPr sz="5100" i="1" spc="-15" dirty="0">
                <a:solidFill>
                  <a:srgbClr val="132A38"/>
                </a:solidFill>
                <a:latin typeface="Cambria"/>
                <a:cs typeface="Cambria"/>
              </a:rPr>
              <a:t> </a:t>
            </a:r>
            <a:r>
              <a:rPr sz="5100" i="1" spc="-420" dirty="0">
                <a:solidFill>
                  <a:srgbClr val="0A1F2D"/>
                </a:solidFill>
                <a:latin typeface="Cambria"/>
                <a:cs typeface="Cambria"/>
              </a:rPr>
              <a:t>anQmnese</a:t>
            </a:r>
            <a:r>
              <a:rPr sz="5100" i="1" spc="160" dirty="0">
                <a:solidFill>
                  <a:srgbClr val="0A1F2D"/>
                </a:solidFill>
                <a:latin typeface="Cambria"/>
                <a:cs typeface="Cambria"/>
              </a:rPr>
              <a:t> </a:t>
            </a:r>
            <a:r>
              <a:rPr sz="5100" i="1" spc="-330" dirty="0">
                <a:solidFill>
                  <a:srgbClr val="0C232F"/>
                </a:solidFill>
                <a:latin typeface="Cambria"/>
                <a:cs typeface="Cambria"/>
              </a:rPr>
              <a:t>e</a:t>
            </a:r>
            <a:r>
              <a:rPr sz="5100" i="1" spc="-50" dirty="0">
                <a:solidFill>
                  <a:srgbClr val="0C232F"/>
                </a:solidFill>
                <a:latin typeface="Cambria"/>
                <a:cs typeface="Cambria"/>
              </a:rPr>
              <a:t> </a:t>
            </a:r>
            <a:r>
              <a:rPr sz="5100" i="1" spc="-315" dirty="0">
                <a:solidFill>
                  <a:srgbClr val="1C1C1C"/>
                </a:solidFill>
                <a:latin typeface="Cambria"/>
                <a:cs typeface="Cambria"/>
              </a:rPr>
              <a:t>maior.</a:t>
            </a:r>
            <a:endParaRPr sz="51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7796" y="4855633"/>
            <a:ext cx="4241800" cy="128143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5875" marR="5080" indent="-3810">
              <a:lnSpc>
                <a:spcPts val="3200"/>
              </a:lnSpc>
              <a:spcBef>
                <a:spcPts val="455"/>
              </a:spcBef>
            </a:pPr>
            <a:r>
              <a:rPr sz="2900" spc="-130" dirty="0">
                <a:latin typeface="Arial MT"/>
                <a:cs typeface="Arial MT"/>
              </a:rPr>
              <a:t>Estratégia:</a:t>
            </a:r>
            <a:r>
              <a:rPr sz="2900" spc="-70" dirty="0">
                <a:latin typeface="Arial MT"/>
                <a:cs typeface="Arial MT"/>
              </a:rPr>
              <a:t> </a:t>
            </a:r>
            <a:r>
              <a:rPr sz="2900" spc="-140" dirty="0">
                <a:latin typeface="Arial MT"/>
                <a:cs typeface="Arial MT"/>
              </a:rPr>
              <a:t>Dominar</a:t>
            </a:r>
            <a:r>
              <a:rPr sz="2900" spc="10" dirty="0">
                <a:latin typeface="Arial MT"/>
                <a:cs typeface="Arial MT"/>
              </a:rPr>
              <a:t> </a:t>
            </a:r>
            <a:r>
              <a:rPr sz="2900" spc="-25" dirty="0">
                <a:latin typeface="Arial MT"/>
                <a:cs typeface="Arial MT"/>
              </a:rPr>
              <a:t>as </a:t>
            </a:r>
            <a:r>
              <a:rPr sz="2750" spc="-25" dirty="0">
                <a:latin typeface="Arial MT"/>
                <a:cs typeface="Arial MT"/>
              </a:rPr>
              <a:t>especialidades</a:t>
            </a:r>
            <a:r>
              <a:rPr sz="2750" spc="-100" dirty="0">
                <a:latin typeface="Arial MT"/>
                <a:cs typeface="Arial MT"/>
              </a:rPr>
              <a:t> </a:t>
            </a:r>
            <a:r>
              <a:rPr sz="2750" spc="-65" dirty="0">
                <a:latin typeface="Arial MT"/>
                <a:cs typeface="Arial MT"/>
              </a:rPr>
              <a:t>de</a:t>
            </a:r>
            <a:r>
              <a:rPr sz="2750" spc="-130" dirty="0">
                <a:latin typeface="Arial MT"/>
                <a:cs typeface="Arial MT"/>
              </a:rPr>
              <a:t> </a:t>
            </a:r>
            <a:r>
              <a:rPr sz="2750" spc="-70" dirty="0">
                <a:latin typeface="Arial MT"/>
                <a:cs typeface="Arial MT"/>
              </a:rPr>
              <a:t>'conversa </a:t>
            </a:r>
            <a:r>
              <a:rPr sz="2850" spc="-90" dirty="0">
                <a:latin typeface="Arial MT"/>
                <a:cs typeface="Arial MT"/>
              </a:rPr>
              <a:t>longa'</a:t>
            </a:r>
            <a:r>
              <a:rPr sz="2850" spc="-50" dirty="0">
                <a:latin typeface="Arial MT"/>
                <a:cs typeface="Arial MT"/>
              </a:rPr>
              <a:t> </a:t>
            </a:r>
            <a:r>
              <a:rPr sz="2850" spc="-110" dirty="0">
                <a:latin typeface="Arial MT"/>
                <a:cs typeface="Arial MT"/>
              </a:rPr>
              <a:t>antes</a:t>
            </a:r>
            <a:r>
              <a:rPr sz="2850" spc="-85" dirty="0">
                <a:latin typeface="Arial MT"/>
                <a:cs typeface="Arial MT"/>
              </a:rPr>
              <a:t> </a:t>
            </a:r>
            <a:r>
              <a:rPr sz="2850" spc="-135" dirty="0">
                <a:latin typeface="Arial MT"/>
                <a:cs typeface="Arial MT"/>
              </a:rPr>
              <a:t>de</a:t>
            </a:r>
            <a:r>
              <a:rPr sz="2850" spc="-150" dirty="0">
                <a:latin typeface="Arial MT"/>
                <a:cs typeface="Arial MT"/>
              </a:rPr>
              <a:t> </a:t>
            </a:r>
            <a:r>
              <a:rPr sz="2850" spc="-25" dirty="0">
                <a:latin typeface="Arial MT"/>
                <a:cs typeface="Arial MT"/>
              </a:rPr>
              <a:t>expandir.</a:t>
            </a:r>
            <a:endParaRPr sz="28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99125" y="2808508"/>
            <a:ext cx="2979420" cy="83629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600" dirty="0">
                <a:latin typeface="Cambria"/>
                <a:cs typeface="Cambria"/>
              </a:rPr>
              <a:t>Global</a:t>
            </a:r>
            <a:r>
              <a:rPr sz="2600" spc="210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AI</a:t>
            </a:r>
            <a:r>
              <a:rPr sz="2600" spc="35" dirty="0">
                <a:latin typeface="Cambria"/>
                <a:cs typeface="Cambria"/>
              </a:rPr>
              <a:t> </a:t>
            </a:r>
            <a:r>
              <a:rPr sz="2600" spc="-10" dirty="0">
                <a:latin typeface="Cambria"/>
                <a:cs typeface="Cambria"/>
              </a:rPr>
              <a:t>Healthcare</a:t>
            </a:r>
            <a:endParaRPr sz="2600">
              <a:latin typeface="Cambria"/>
              <a:cs typeface="Cambria"/>
            </a:endParaRPr>
          </a:p>
          <a:p>
            <a:pPr marL="125730">
              <a:lnSpc>
                <a:spcPct val="100000"/>
              </a:lnSpc>
              <a:spcBef>
                <a:spcPts val="280"/>
              </a:spcBef>
            </a:pPr>
            <a:r>
              <a:rPr sz="2200" dirty="0">
                <a:latin typeface="Cambria"/>
                <a:cs typeface="Cambria"/>
              </a:rPr>
              <a:t>5187</a:t>
            </a:r>
            <a:r>
              <a:rPr sz="2200" spc="19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Bilhões</a:t>
            </a:r>
            <a:r>
              <a:rPr sz="2200" spc="17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até</a:t>
            </a:r>
            <a:r>
              <a:rPr sz="2200" spc="-60" dirty="0">
                <a:latin typeface="Cambria"/>
                <a:cs typeface="Cambria"/>
              </a:rPr>
              <a:t> </a:t>
            </a:r>
            <a:r>
              <a:rPr sz="2200" spc="-20" dirty="0">
                <a:latin typeface="Cambria"/>
                <a:cs typeface="Cambria"/>
              </a:rPr>
              <a:t>2030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24825" y="6531327"/>
            <a:ext cx="1832775" cy="169790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240"/>
              </a:spcBef>
            </a:pPr>
            <a:r>
              <a:rPr sz="2200" spc="-10" dirty="0" err="1">
                <a:latin typeface="Cambria"/>
                <a:cs typeface="Cambria"/>
              </a:rPr>
              <a:t>Clínicos</a:t>
            </a:r>
            <a:r>
              <a:rPr lang="pt-BR" sz="2200" spc="-10" dirty="0">
                <a:latin typeface="Cambria"/>
                <a:cs typeface="Cambria"/>
              </a:rPr>
              <a:t> gerais</a:t>
            </a:r>
            <a:r>
              <a:rPr sz="2200" spc="-10" dirty="0">
                <a:latin typeface="Cambria"/>
                <a:cs typeface="Cambria"/>
              </a:rPr>
              <a:t>, Psiquiatras, </a:t>
            </a:r>
            <a:r>
              <a:rPr sz="2200" dirty="0">
                <a:latin typeface="Cambria"/>
                <a:cs typeface="Cambria"/>
              </a:rPr>
              <a:t>Pediatras</a:t>
            </a:r>
            <a:r>
              <a:rPr sz="2200" spc="110" dirty="0">
                <a:latin typeface="Cambria"/>
                <a:cs typeface="Cambria"/>
              </a:rPr>
              <a:t> </a:t>
            </a:r>
            <a:r>
              <a:rPr sz="2200" spc="-50" dirty="0">
                <a:latin typeface="Cambria"/>
                <a:cs typeface="Cambria"/>
              </a:rPr>
              <a:t>e </a:t>
            </a:r>
            <a:r>
              <a:rPr sz="2200" dirty="0">
                <a:latin typeface="Cambria"/>
                <a:cs typeface="Cambria"/>
              </a:rPr>
              <a:t>Médicos</a:t>
            </a:r>
            <a:r>
              <a:rPr sz="2200" spc="340" dirty="0">
                <a:latin typeface="Cambria"/>
                <a:cs typeface="Cambria"/>
              </a:rPr>
              <a:t> </a:t>
            </a:r>
            <a:r>
              <a:rPr sz="2200" spc="-25" dirty="0">
                <a:latin typeface="Cambria"/>
                <a:cs typeface="Cambria"/>
              </a:rPr>
              <a:t>da </a:t>
            </a:r>
            <a:r>
              <a:rPr sz="2200" spc="-10" dirty="0">
                <a:latin typeface="Cambria"/>
                <a:cs typeface="Cambria"/>
              </a:rPr>
              <a:t>Família.</a:t>
            </a:r>
            <a:endParaRPr sz="22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9200" y="3784600"/>
            <a:ext cx="2400300" cy="2413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6900" y="4635500"/>
            <a:ext cx="1346200" cy="762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200" y="3746500"/>
            <a:ext cx="1320800" cy="2387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23500" y="2552700"/>
            <a:ext cx="4368800" cy="45212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4901" y="777522"/>
            <a:ext cx="8032115" cy="220154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12700" marR="5080" indent="6350">
              <a:lnSpc>
                <a:spcPts val="7800"/>
              </a:lnSpc>
              <a:spcBef>
                <a:spcPts val="1635"/>
              </a:spcBef>
            </a:pPr>
            <a:r>
              <a:rPr sz="7750" spc="-285" dirty="0">
                <a:solidFill>
                  <a:srgbClr val="000000"/>
                </a:solidFill>
                <a:latin typeface="Times New Roman"/>
                <a:cs typeface="Times New Roman"/>
              </a:rPr>
              <a:t>Modelo</a:t>
            </a:r>
            <a:r>
              <a:rPr sz="775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750" dirty="0">
                <a:solidFill>
                  <a:srgbClr val="000000"/>
                </a:solidFill>
                <a:latin typeface="Times New Roman"/>
                <a:cs typeface="Times New Roman"/>
              </a:rPr>
              <a:t>de</a:t>
            </a:r>
            <a:r>
              <a:rPr sz="775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750" spc="-340" dirty="0">
                <a:solidFill>
                  <a:srgbClr val="000000"/>
                </a:solidFill>
                <a:latin typeface="Times New Roman"/>
                <a:cs typeface="Times New Roman"/>
              </a:rPr>
              <a:t>Negócio</a:t>
            </a:r>
            <a:r>
              <a:rPr sz="775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750" spc="-50" dirty="0">
                <a:solidFill>
                  <a:srgbClr val="000000"/>
                </a:solidFill>
                <a:latin typeface="Times New Roman"/>
                <a:cs typeface="Times New Roman"/>
              </a:rPr>
              <a:t>e </a:t>
            </a:r>
            <a:r>
              <a:rPr sz="7750" spc="-10" dirty="0">
                <a:solidFill>
                  <a:srgbClr val="000000"/>
                </a:solidFill>
                <a:latin typeface="Times New Roman"/>
                <a:cs typeface="Times New Roman"/>
              </a:rPr>
              <a:t>Crescimenlo.</a:t>
            </a:r>
            <a:endParaRPr sz="7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0348" y="6162716"/>
            <a:ext cx="3736340" cy="1933575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40640" algn="ctr">
              <a:lnSpc>
                <a:spcPct val="100000"/>
              </a:lnSpc>
              <a:spcBef>
                <a:spcPts val="2175"/>
              </a:spcBef>
            </a:pPr>
            <a:r>
              <a:rPr sz="3800" spc="-20" dirty="0">
                <a:latin typeface="Arial MT"/>
                <a:cs typeface="Arial MT"/>
              </a:rPr>
              <a:t>Aquisição</a:t>
            </a:r>
            <a:r>
              <a:rPr sz="3800" spc="-195" dirty="0">
                <a:latin typeface="Arial MT"/>
                <a:cs typeface="Arial MT"/>
              </a:rPr>
              <a:t> </a:t>
            </a:r>
            <a:r>
              <a:rPr sz="3800" spc="-10" dirty="0">
                <a:latin typeface="Arial MT"/>
                <a:cs typeface="Arial MT"/>
              </a:rPr>
              <a:t>Viral</a:t>
            </a:r>
            <a:endParaRPr sz="3800">
              <a:latin typeface="Arial MT"/>
              <a:cs typeface="Arial MT"/>
            </a:endParaRPr>
          </a:p>
          <a:p>
            <a:pPr algn="ctr">
              <a:lnSpc>
                <a:spcPts val="3365"/>
              </a:lnSpc>
              <a:spcBef>
                <a:spcPts val="1590"/>
              </a:spcBef>
              <a:tabLst>
                <a:tab pos="1999614" algn="l"/>
              </a:tabLst>
            </a:pPr>
            <a:r>
              <a:rPr sz="2900" spc="-10" dirty="0">
                <a:latin typeface="Arial MT"/>
                <a:cs typeface="Arial MT"/>
              </a:rPr>
              <a:t>Calculadora</a:t>
            </a:r>
            <a:r>
              <a:rPr sz="2900" dirty="0">
                <a:latin typeface="Arial MT"/>
                <a:cs typeface="Arial MT"/>
              </a:rPr>
              <a:t>	de</a:t>
            </a:r>
            <a:r>
              <a:rPr sz="2900" spc="-170" dirty="0">
                <a:latin typeface="Arial MT"/>
                <a:cs typeface="Arial MT"/>
              </a:rPr>
              <a:t> </a:t>
            </a:r>
            <a:r>
              <a:rPr sz="2900" spc="-60" dirty="0">
                <a:latin typeface="Arial MT"/>
                <a:cs typeface="Arial MT"/>
              </a:rPr>
              <a:t>Burnout</a:t>
            </a:r>
            <a:endParaRPr sz="2900">
              <a:latin typeface="Arial MT"/>
              <a:cs typeface="Arial MT"/>
            </a:endParaRPr>
          </a:p>
          <a:p>
            <a:pPr marL="8890" algn="ctr">
              <a:lnSpc>
                <a:spcPts val="3425"/>
              </a:lnSpc>
            </a:pPr>
            <a:r>
              <a:rPr sz="2950" spc="-335" dirty="0">
                <a:latin typeface="Arial MT"/>
                <a:cs typeface="Arial MT"/>
              </a:rPr>
              <a:t>&amp;</a:t>
            </a:r>
            <a:r>
              <a:rPr sz="2950" spc="80" dirty="0">
                <a:latin typeface="Arial MT"/>
                <a:cs typeface="Arial MT"/>
              </a:rPr>
              <a:t> </a:t>
            </a:r>
            <a:r>
              <a:rPr sz="2950" spc="-45" dirty="0">
                <a:latin typeface="Arial MT"/>
                <a:cs typeface="Arial MT"/>
              </a:rPr>
              <a:t>lnfluencers</a:t>
            </a:r>
            <a:r>
              <a:rPr sz="2950" spc="-145" dirty="0">
                <a:latin typeface="Arial MT"/>
                <a:cs typeface="Arial MT"/>
              </a:rPr>
              <a:t> </a:t>
            </a:r>
            <a:r>
              <a:rPr sz="2950" spc="-10" dirty="0">
                <a:latin typeface="Arial MT"/>
                <a:cs typeface="Arial MT"/>
              </a:rPr>
              <a:t>Médicos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10917" y="6213417"/>
            <a:ext cx="2415540" cy="1882775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181610" indent="-22225">
              <a:lnSpc>
                <a:spcPct val="100000"/>
              </a:lnSpc>
              <a:spcBef>
                <a:spcPts val="1975"/>
              </a:spcBef>
            </a:pPr>
            <a:r>
              <a:rPr sz="3600" spc="-10" dirty="0">
                <a:latin typeface="Arial MT"/>
                <a:cs typeface="Arial MT"/>
              </a:rPr>
              <a:t>Freemium</a:t>
            </a:r>
            <a:endParaRPr sz="3600" dirty="0">
              <a:latin typeface="Arial MT"/>
              <a:cs typeface="Arial MT"/>
            </a:endParaRPr>
          </a:p>
          <a:p>
            <a:pPr marL="12700" marR="5080" indent="168910">
              <a:lnSpc>
                <a:spcPts val="3300"/>
              </a:lnSpc>
              <a:spcBef>
                <a:spcPts val="1889"/>
              </a:spcBef>
            </a:pPr>
            <a:r>
              <a:rPr sz="2950" spc="-135" dirty="0">
                <a:latin typeface="Arial MT"/>
                <a:cs typeface="Arial MT"/>
              </a:rPr>
              <a:t>10</a:t>
            </a:r>
            <a:r>
              <a:rPr sz="2950" spc="-65" dirty="0">
                <a:latin typeface="Arial MT"/>
                <a:cs typeface="Arial MT"/>
              </a:rPr>
              <a:t> </a:t>
            </a:r>
            <a:r>
              <a:rPr sz="2950" spc="-10" dirty="0">
                <a:latin typeface="Arial MT"/>
                <a:cs typeface="Arial MT"/>
              </a:rPr>
              <a:t>Consultas </a:t>
            </a:r>
            <a:r>
              <a:rPr sz="2950" spc="-60" dirty="0" err="1">
                <a:latin typeface="Arial MT"/>
                <a:cs typeface="Arial MT"/>
              </a:rPr>
              <a:t>Gratuitas</a:t>
            </a:r>
            <a:r>
              <a:rPr sz="2950" spc="-90" dirty="0">
                <a:latin typeface="Arial MT"/>
                <a:cs typeface="Arial MT"/>
              </a:rPr>
              <a:t> </a:t>
            </a:r>
            <a:r>
              <a:rPr sz="2950" spc="-110" dirty="0">
                <a:latin typeface="Arial MT"/>
                <a:cs typeface="Arial MT"/>
              </a:rPr>
              <a:t>(</a:t>
            </a:r>
            <a:r>
              <a:rPr lang="pt-BR" sz="2950" spc="-110" dirty="0">
                <a:latin typeface="Arial MT"/>
                <a:cs typeface="Arial MT"/>
              </a:rPr>
              <a:t>isca</a:t>
            </a:r>
            <a:r>
              <a:rPr sz="2950" spc="-110" dirty="0">
                <a:latin typeface="Arial MT"/>
                <a:cs typeface="Arial MT"/>
              </a:rPr>
              <a:t>)</a:t>
            </a:r>
            <a:endParaRPr sz="295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39774" y="3900061"/>
            <a:ext cx="3383915" cy="1297305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390"/>
              </a:spcBef>
            </a:pPr>
            <a:r>
              <a:rPr sz="3550" dirty="0">
                <a:latin typeface="Arial MT"/>
                <a:cs typeface="Arial MT"/>
              </a:rPr>
              <a:t>Pro</a:t>
            </a:r>
            <a:r>
              <a:rPr sz="3550" spc="-50" dirty="0">
                <a:latin typeface="Arial MT"/>
                <a:cs typeface="Arial MT"/>
              </a:rPr>
              <a:t> </a:t>
            </a:r>
            <a:r>
              <a:rPr sz="3550" spc="-20" dirty="0">
                <a:latin typeface="Arial MT"/>
                <a:cs typeface="Arial MT"/>
              </a:rPr>
              <a:t>SaaS</a:t>
            </a:r>
            <a:endParaRPr sz="35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2850" spc="-180" dirty="0">
                <a:latin typeface="Arial MT"/>
                <a:cs typeface="Arial MT"/>
              </a:rPr>
              <a:t>R$</a:t>
            </a:r>
            <a:r>
              <a:rPr sz="2850" spc="-15" dirty="0">
                <a:latin typeface="Arial MT"/>
                <a:cs typeface="Arial MT"/>
              </a:rPr>
              <a:t> </a:t>
            </a:r>
            <a:r>
              <a:rPr sz="2850" spc="-55" dirty="0">
                <a:latin typeface="Arial MT"/>
                <a:cs typeface="Arial MT"/>
              </a:rPr>
              <a:t>97-</a:t>
            </a:r>
            <a:r>
              <a:rPr sz="2850" spc="-10" dirty="0">
                <a:latin typeface="Arial MT"/>
                <a:cs typeface="Arial MT"/>
              </a:rPr>
              <a:t>147/mês</a:t>
            </a:r>
            <a:r>
              <a:rPr sz="2850" spc="-105" dirty="0">
                <a:latin typeface="Arial MT"/>
                <a:cs typeface="Arial MT"/>
              </a:rPr>
              <a:t> </a:t>
            </a:r>
            <a:r>
              <a:rPr sz="2850" spc="-95" dirty="0">
                <a:latin typeface="Arial MT"/>
                <a:cs typeface="Arial MT"/>
              </a:rPr>
              <a:t>(B2C)</a:t>
            </a:r>
            <a:endParaRPr sz="28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98070" y="7108407"/>
            <a:ext cx="3473450" cy="173863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75"/>
              </a:spcBef>
            </a:pPr>
            <a:r>
              <a:rPr sz="3850" spc="-10" dirty="0">
                <a:latin typeface="Arial MT"/>
                <a:cs typeface="Arial MT"/>
              </a:rPr>
              <a:t>Enterprise</a:t>
            </a:r>
            <a:endParaRPr sz="3850">
              <a:latin typeface="Arial MT"/>
              <a:cs typeface="Arial MT"/>
            </a:endParaRPr>
          </a:p>
          <a:p>
            <a:pPr marL="12065" marR="5080" algn="ctr">
              <a:lnSpc>
                <a:spcPts val="3300"/>
              </a:lnSpc>
              <a:spcBef>
                <a:spcPts val="1240"/>
              </a:spcBef>
            </a:pPr>
            <a:r>
              <a:rPr sz="3050" spc="-100" dirty="0">
                <a:latin typeface="Arial MT"/>
                <a:cs typeface="Arial MT"/>
              </a:rPr>
              <a:t>Contratos</a:t>
            </a:r>
            <a:r>
              <a:rPr sz="3050" spc="-90" dirty="0">
                <a:latin typeface="Arial MT"/>
                <a:cs typeface="Arial MT"/>
              </a:rPr>
              <a:t> </a:t>
            </a:r>
            <a:r>
              <a:rPr sz="3050" spc="-40" dirty="0">
                <a:latin typeface="Arial MT"/>
                <a:cs typeface="Arial MT"/>
              </a:rPr>
              <a:t>por</a:t>
            </a:r>
            <a:r>
              <a:rPr sz="3050" spc="-114" dirty="0">
                <a:latin typeface="Arial MT"/>
                <a:cs typeface="Arial MT"/>
              </a:rPr>
              <a:t> </a:t>
            </a:r>
            <a:r>
              <a:rPr sz="3050" spc="-235" dirty="0">
                <a:latin typeface="Arial MT"/>
                <a:cs typeface="Arial MT"/>
              </a:rPr>
              <a:t>Volume </a:t>
            </a:r>
            <a:r>
              <a:rPr sz="3050" spc="-65" dirty="0">
                <a:latin typeface="Arial MT"/>
                <a:cs typeface="Arial MT"/>
              </a:rPr>
              <a:t>(Hospitais)</a:t>
            </a:r>
            <a:endParaRPr sz="3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2184400"/>
            <a:ext cx="1219200" cy="5715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27359" y="846313"/>
            <a:ext cx="7154545" cy="1052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700" spc="-145" dirty="0">
                <a:latin typeface="Cambria"/>
                <a:cs typeface="Cambria"/>
              </a:rPr>
              <a:t>Founder-</a:t>
            </a:r>
            <a:r>
              <a:rPr sz="6700" spc="-125" dirty="0">
                <a:latin typeface="Cambria"/>
                <a:cs typeface="Cambria"/>
              </a:rPr>
              <a:t>Market</a:t>
            </a:r>
            <a:r>
              <a:rPr sz="6700" spc="-170" dirty="0">
                <a:latin typeface="Cambria"/>
                <a:cs typeface="Cambria"/>
              </a:rPr>
              <a:t> </a:t>
            </a:r>
            <a:r>
              <a:rPr sz="6700" spc="-20" dirty="0">
                <a:latin typeface="Cambria"/>
                <a:cs typeface="Cambria"/>
              </a:rPr>
              <a:t>Fit:</a:t>
            </a:r>
            <a:endParaRPr sz="67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38325" y="1697566"/>
            <a:ext cx="3949065" cy="1104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50" spc="-285" dirty="0">
                <a:solidFill>
                  <a:srgbClr val="000000"/>
                </a:solidFill>
              </a:rPr>
              <a:t>Construído</a:t>
            </a:r>
            <a:endParaRPr sz="7050"/>
          </a:p>
        </p:txBody>
      </p:sp>
      <p:sp>
        <p:nvSpPr>
          <p:cNvPr id="8" name="object 8"/>
          <p:cNvSpPr txBox="1"/>
          <p:nvPr/>
        </p:nvSpPr>
        <p:spPr>
          <a:xfrm>
            <a:off x="6456718" y="1417696"/>
            <a:ext cx="9298940" cy="3314700"/>
          </a:xfrm>
          <a:prstGeom prst="rect">
            <a:avLst/>
          </a:prstGeom>
        </p:spPr>
        <p:txBody>
          <a:bodyPr vert="horz" wrap="square" lIns="0" tIns="296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35"/>
              </a:spcBef>
            </a:pPr>
            <a:r>
              <a:rPr sz="7050" spc="-430" dirty="0">
                <a:latin typeface="Cambria"/>
                <a:cs typeface="Cambria"/>
              </a:rPr>
              <a:t>quem</a:t>
            </a:r>
            <a:r>
              <a:rPr sz="7050" spc="-380" dirty="0">
                <a:latin typeface="Cambria"/>
                <a:cs typeface="Cambria"/>
              </a:rPr>
              <a:t> </a:t>
            </a:r>
            <a:r>
              <a:rPr lang="pt-BR" sz="7050" spc="-380" dirty="0">
                <a:latin typeface="Cambria"/>
                <a:cs typeface="Cambria"/>
              </a:rPr>
              <a:t>ou</a:t>
            </a:r>
            <a:r>
              <a:rPr sz="7050" spc="65" dirty="0" err="1">
                <a:latin typeface="Cambria"/>
                <a:cs typeface="Cambria"/>
              </a:rPr>
              <a:t>ve</a:t>
            </a:r>
            <a:r>
              <a:rPr sz="7050" spc="-220" dirty="0">
                <a:latin typeface="Cambria"/>
                <a:cs typeface="Cambria"/>
              </a:rPr>
              <a:t> </a:t>
            </a:r>
            <a:r>
              <a:rPr sz="7050" spc="-75" dirty="0">
                <a:latin typeface="Cambria"/>
                <a:cs typeface="Cambria"/>
              </a:rPr>
              <a:t>a</a:t>
            </a:r>
            <a:r>
              <a:rPr sz="7050" spc="-525" dirty="0">
                <a:latin typeface="Cambria"/>
                <a:cs typeface="Cambria"/>
              </a:rPr>
              <a:t> </a:t>
            </a:r>
            <a:r>
              <a:rPr sz="7050" spc="-20" dirty="0">
                <a:latin typeface="Cambria"/>
                <a:cs typeface="Cambria"/>
              </a:rPr>
              <a:t>dor.</a:t>
            </a:r>
            <a:endParaRPr sz="7050" dirty="0">
              <a:latin typeface="Cambria"/>
              <a:cs typeface="Cambria"/>
            </a:endParaRPr>
          </a:p>
          <a:p>
            <a:pPr marL="2273300">
              <a:lnSpc>
                <a:spcPct val="100000"/>
              </a:lnSpc>
              <a:spcBef>
                <a:spcPts val="2340"/>
              </a:spcBef>
            </a:pPr>
            <a:r>
              <a:rPr sz="7500" spc="125" dirty="0">
                <a:solidFill>
                  <a:srgbClr val="112852"/>
                </a:solidFill>
                <a:latin typeface="Calibri"/>
                <a:cs typeface="Calibri"/>
              </a:rPr>
              <a:t>Caio</a:t>
            </a:r>
            <a:r>
              <a:rPr sz="7500" spc="-550" dirty="0">
                <a:solidFill>
                  <a:srgbClr val="112852"/>
                </a:solidFill>
                <a:latin typeface="Calibri"/>
                <a:cs typeface="Calibri"/>
              </a:rPr>
              <a:t> </a:t>
            </a:r>
            <a:r>
              <a:rPr sz="7500" spc="-10" dirty="0">
                <a:solidFill>
                  <a:srgbClr val="112852"/>
                </a:solidFill>
                <a:latin typeface="Calibri"/>
                <a:cs typeface="Calibri"/>
              </a:rPr>
              <a:t>Belonci</a:t>
            </a:r>
            <a:endParaRPr sz="7500" dirty="0">
              <a:latin typeface="Calibri"/>
              <a:cs typeface="Calibri"/>
            </a:endParaRPr>
          </a:p>
          <a:p>
            <a:pPr marL="2282825">
              <a:lnSpc>
                <a:spcPct val="100000"/>
              </a:lnSpc>
              <a:spcBef>
                <a:spcPts val="200"/>
              </a:spcBef>
            </a:pPr>
            <a:r>
              <a:rPr sz="3050" spc="-150" dirty="0">
                <a:latin typeface="Cambria"/>
                <a:cs typeface="Cambria"/>
              </a:rPr>
              <a:t>Founder</a:t>
            </a:r>
            <a:r>
              <a:rPr sz="3050" spc="-20" dirty="0">
                <a:latin typeface="Cambria"/>
                <a:cs typeface="Cambria"/>
              </a:rPr>
              <a:t> </a:t>
            </a:r>
            <a:r>
              <a:rPr sz="3050" spc="-420" dirty="0">
                <a:latin typeface="Cambria"/>
                <a:cs typeface="Cambria"/>
              </a:rPr>
              <a:t>&amp;</a:t>
            </a:r>
            <a:r>
              <a:rPr sz="3050" spc="100" dirty="0">
                <a:latin typeface="Cambria"/>
                <a:cs typeface="Cambria"/>
              </a:rPr>
              <a:t> </a:t>
            </a:r>
            <a:r>
              <a:rPr sz="3050" spc="-110" dirty="0">
                <a:latin typeface="Cambria"/>
                <a:cs typeface="Cambria"/>
              </a:rPr>
              <a:t>Estudante</a:t>
            </a:r>
            <a:r>
              <a:rPr sz="3050" spc="-45" dirty="0">
                <a:latin typeface="Cambria"/>
                <a:cs typeface="Cambria"/>
              </a:rPr>
              <a:t> </a:t>
            </a:r>
            <a:r>
              <a:rPr sz="3050" dirty="0">
                <a:latin typeface="Cambria"/>
                <a:cs typeface="Cambria"/>
              </a:rPr>
              <a:t>de</a:t>
            </a:r>
            <a:r>
              <a:rPr sz="3050" spc="-65" dirty="0">
                <a:latin typeface="Cambria"/>
                <a:cs typeface="Cambria"/>
              </a:rPr>
              <a:t> </a:t>
            </a:r>
            <a:r>
              <a:rPr sz="3050" spc="-120" dirty="0">
                <a:latin typeface="Cambria"/>
                <a:cs typeface="Cambria"/>
              </a:rPr>
              <a:t>Medicina</a:t>
            </a:r>
            <a:r>
              <a:rPr sz="3050" spc="225" dirty="0">
                <a:latin typeface="Cambria"/>
                <a:cs typeface="Cambria"/>
              </a:rPr>
              <a:t> </a:t>
            </a:r>
            <a:r>
              <a:rPr sz="3050" spc="-315" dirty="0">
                <a:latin typeface="Cambria"/>
                <a:cs typeface="Cambria"/>
              </a:rPr>
              <a:t>(12º</a:t>
            </a:r>
            <a:r>
              <a:rPr sz="3050" spc="114" dirty="0">
                <a:latin typeface="Cambria"/>
                <a:cs typeface="Cambria"/>
              </a:rPr>
              <a:t> </a:t>
            </a:r>
            <a:r>
              <a:rPr sz="3050" spc="-155" dirty="0">
                <a:latin typeface="Cambria"/>
                <a:cs typeface="Cambria"/>
              </a:rPr>
              <a:t>termo)</a:t>
            </a:r>
            <a:endParaRPr sz="305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51788" y="5156905"/>
            <a:ext cx="9413240" cy="13202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51305">
              <a:lnSpc>
                <a:spcPts val="5070"/>
              </a:lnSpc>
              <a:spcBef>
                <a:spcPts val="95"/>
              </a:spcBef>
            </a:pPr>
            <a:r>
              <a:rPr lang="pt-BR" sz="4450" i="1" spc="-270" dirty="0">
                <a:solidFill>
                  <a:srgbClr val="C3704B"/>
                </a:solidFill>
                <a:latin typeface="Times New Roman"/>
                <a:cs typeface="Times New Roman"/>
              </a:rPr>
              <a:t>“Estou vendo o problema e vivo burocraticamente todos os dias.”</a:t>
            </a:r>
            <a:endParaRPr lang="pt-BR" sz="44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48428" y="6937375"/>
            <a:ext cx="7590790" cy="18478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617855" marR="789940" indent="-605790">
              <a:lnSpc>
                <a:spcPts val="3600"/>
              </a:lnSpc>
              <a:spcBef>
                <a:spcPts val="345"/>
              </a:spcBef>
              <a:buChar char="•"/>
              <a:tabLst>
                <a:tab pos="617855" algn="l"/>
                <a:tab pos="633730" algn="l"/>
              </a:tabLst>
            </a:pPr>
            <a:r>
              <a:rPr sz="3100" dirty="0">
                <a:latin typeface="Cambria"/>
                <a:cs typeface="Cambria"/>
              </a:rPr>
              <a:t>	</a:t>
            </a:r>
            <a:r>
              <a:rPr sz="3100" spc="-135" dirty="0">
                <a:latin typeface="Cambria"/>
                <a:cs typeface="Cambria"/>
              </a:rPr>
              <a:t>Visão</a:t>
            </a:r>
            <a:r>
              <a:rPr sz="3100" spc="-40" dirty="0">
                <a:latin typeface="Cambria"/>
                <a:cs typeface="Cambria"/>
              </a:rPr>
              <a:t> </a:t>
            </a:r>
            <a:r>
              <a:rPr sz="3100" dirty="0">
                <a:latin typeface="Cambria"/>
                <a:cs typeface="Cambria"/>
              </a:rPr>
              <a:t>de</a:t>
            </a:r>
            <a:r>
              <a:rPr sz="3100" spc="-160" dirty="0">
                <a:latin typeface="Cambria"/>
                <a:cs typeface="Cambria"/>
              </a:rPr>
              <a:t> </a:t>
            </a:r>
            <a:r>
              <a:rPr sz="3100" spc="-185" dirty="0">
                <a:latin typeface="Cambria"/>
                <a:cs typeface="Cambria"/>
              </a:rPr>
              <a:t>produto</a:t>
            </a:r>
            <a:r>
              <a:rPr sz="3100" spc="15" dirty="0">
                <a:latin typeface="Cambria"/>
                <a:cs typeface="Cambria"/>
              </a:rPr>
              <a:t> </a:t>
            </a:r>
            <a:r>
              <a:rPr sz="3100" spc="-170" dirty="0">
                <a:latin typeface="Cambria"/>
                <a:cs typeface="Cambria"/>
              </a:rPr>
              <a:t>alinhada</a:t>
            </a:r>
            <a:r>
              <a:rPr sz="3100" spc="75" dirty="0">
                <a:latin typeface="Cambria"/>
                <a:cs typeface="Cambria"/>
              </a:rPr>
              <a:t> </a:t>
            </a:r>
            <a:r>
              <a:rPr sz="3100" spc="-114" dirty="0">
                <a:latin typeface="Cambria"/>
                <a:cs typeface="Cambria"/>
              </a:rPr>
              <a:t>com</a:t>
            </a:r>
            <a:r>
              <a:rPr sz="3100" spc="30" dirty="0">
                <a:latin typeface="Cambria"/>
                <a:cs typeface="Cambria"/>
              </a:rPr>
              <a:t> </a:t>
            </a:r>
            <a:r>
              <a:rPr sz="3100" dirty="0">
                <a:latin typeface="Cambria"/>
                <a:cs typeface="Cambria"/>
              </a:rPr>
              <a:t>a</a:t>
            </a:r>
            <a:r>
              <a:rPr sz="3100" spc="-40" dirty="0">
                <a:latin typeface="Cambria"/>
                <a:cs typeface="Cambria"/>
              </a:rPr>
              <a:t> </a:t>
            </a:r>
            <a:r>
              <a:rPr sz="3100" spc="-145" dirty="0">
                <a:latin typeface="Cambria"/>
                <a:cs typeface="Cambria"/>
              </a:rPr>
              <a:t>prática </a:t>
            </a:r>
            <a:r>
              <a:rPr sz="3100" spc="-125" dirty="0">
                <a:latin typeface="Cambria"/>
                <a:cs typeface="Cambria"/>
              </a:rPr>
              <a:t>clínica</a:t>
            </a:r>
            <a:r>
              <a:rPr sz="3100" spc="-5" dirty="0">
                <a:latin typeface="Cambria"/>
                <a:cs typeface="Cambria"/>
              </a:rPr>
              <a:t> </a:t>
            </a:r>
            <a:r>
              <a:rPr sz="3100" spc="-20" dirty="0">
                <a:latin typeface="Cambria"/>
                <a:cs typeface="Cambria"/>
              </a:rPr>
              <a:t>real.</a:t>
            </a:r>
            <a:endParaRPr sz="3100" dirty="0">
              <a:latin typeface="Cambria"/>
              <a:cs typeface="Cambria"/>
            </a:endParaRPr>
          </a:p>
          <a:p>
            <a:pPr marL="625475" indent="-612775">
              <a:lnSpc>
                <a:spcPts val="3290"/>
              </a:lnSpc>
              <a:buChar char="•"/>
              <a:tabLst>
                <a:tab pos="625475" algn="l"/>
              </a:tabLst>
            </a:pPr>
            <a:r>
              <a:rPr sz="3100" spc="-75" dirty="0">
                <a:latin typeface="Cambria"/>
                <a:cs typeface="Cambria"/>
              </a:rPr>
              <a:t>Tech</a:t>
            </a:r>
            <a:r>
              <a:rPr sz="3100" spc="-30" dirty="0">
                <a:latin typeface="Cambria"/>
                <a:cs typeface="Cambria"/>
              </a:rPr>
              <a:t> </a:t>
            </a:r>
            <a:r>
              <a:rPr sz="3100" spc="-155" dirty="0">
                <a:latin typeface="Cambria"/>
                <a:cs typeface="Cambria"/>
              </a:rPr>
              <a:t>Team:</a:t>
            </a:r>
            <a:r>
              <a:rPr sz="3100" spc="-25" dirty="0">
                <a:latin typeface="Cambria"/>
                <a:cs typeface="Cambria"/>
              </a:rPr>
              <a:t> </a:t>
            </a:r>
            <a:r>
              <a:rPr sz="3100" spc="-130" dirty="0">
                <a:latin typeface="Cambria"/>
                <a:cs typeface="Cambria"/>
              </a:rPr>
              <a:t>Suporte</a:t>
            </a:r>
            <a:r>
              <a:rPr sz="3100" spc="-30" dirty="0">
                <a:latin typeface="Cambria"/>
                <a:cs typeface="Cambria"/>
              </a:rPr>
              <a:t> </a:t>
            </a:r>
            <a:r>
              <a:rPr sz="3100" dirty="0">
                <a:latin typeface="Cambria"/>
                <a:cs typeface="Cambria"/>
              </a:rPr>
              <a:t>de</a:t>
            </a:r>
            <a:r>
              <a:rPr sz="3100" spc="-160" dirty="0">
                <a:latin typeface="Cambria"/>
                <a:cs typeface="Cambria"/>
              </a:rPr>
              <a:t> </a:t>
            </a:r>
            <a:r>
              <a:rPr sz="3100" spc="-110" dirty="0">
                <a:latin typeface="Cambria"/>
                <a:cs typeface="Cambria"/>
              </a:rPr>
              <a:t>desenvolvedores</a:t>
            </a:r>
            <a:r>
              <a:rPr sz="3100" spc="-100" dirty="0">
                <a:latin typeface="Cambria"/>
                <a:cs typeface="Cambria"/>
              </a:rPr>
              <a:t> </a:t>
            </a:r>
            <a:r>
              <a:rPr sz="3100" spc="-295" dirty="0">
                <a:latin typeface="Cambria"/>
                <a:cs typeface="Cambria"/>
              </a:rPr>
              <a:t>Full</a:t>
            </a:r>
            <a:endParaRPr sz="3100" dirty="0">
              <a:latin typeface="Cambria"/>
              <a:cs typeface="Cambria"/>
            </a:endParaRPr>
          </a:p>
          <a:p>
            <a:pPr marL="629285">
              <a:lnSpc>
                <a:spcPts val="3610"/>
              </a:lnSpc>
            </a:pPr>
            <a:r>
              <a:rPr sz="3100" spc="-50" dirty="0">
                <a:latin typeface="Cambria"/>
                <a:cs typeface="Cambria"/>
              </a:rPr>
              <a:t>Stack</a:t>
            </a:r>
            <a:r>
              <a:rPr sz="3100" spc="-90" dirty="0">
                <a:latin typeface="Cambria"/>
                <a:cs typeface="Cambria"/>
              </a:rPr>
              <a:t> </a:t>
            </a:r>
            <a:r>
              <a:rPr sz="3100" spc="-55" dirty="0">
                <a:latin typeface="Cambria"/>
                <a:cs typeface="Cambria"/>
              </a:rPr>
              <a:t>experientes.</a:t>
            </a:r>
            <a:endParaRPr sz="3100" dirty="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16849" y="8283575"/>
            <a:ext cx="90170" cy="501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00" spc="-85" dirty="0">
                <a:solidFill>
                  <a:srgbClr val="898989"/>
                </a:solidFill>
                <a:latin typeface="Cambria"/>
                <a:cs typeface="Cambria"/>
              </a:rPr>
              <a:t>,</a:t>
            </a:r>
            <a:endParaRPr sz="3100">
              <a:latin typeface="Cambria"/>
              <a:cs typeface="Cambria"/>
            </a:endParaRPr>
          </a:p>
        </p:txBody>
      </p:sp>
      <p:pic>
        <p:nvPicPr>
          <p:cNvPr id="14" name="Imagem 13" descr="Homem de terno e gravata&#10;&#10;O conteúdo gerado por IA pode estar incorreto.">
            <a:extLst>
              <a:ext uri="{FF2B5EF4-FFF2-40B4-BE49-F238E27FC236}">
                <a16:creationId xmlns:a16="http://schemas.microsoft.com/office/drawing/2014/main" id="{0F8FF453-9FA1-CD73-0CD3-E21402137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7" y="2433623"/>
            <a:ext cx="6696803" cy="73478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7700" y="2819400"/>
            <a:ext cx="9321800" cy="50038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6100" y="1066800"/>
            <a:ext cx="431800" cy="7239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861800" y="3566583"/>
            <a:ext cx="3535045" cy="0"/>
          </a:xfrm>
          <a:custGeom>
            <a:avLst/>
            <a:gdLst/>
            <a:ahLst/>
            <a:cxnLst/>
            <a:rect l="l" t="t" r="r" b="b"/>
            <a:pathLst>
              <a:path w="3535044">
                <a:moveTo>
                  <a:pt x="0" y="0"/>
                </a:moveTo>
                <a:lnTo>
                  <a:pt x="3534833" y="0"/>
                </a:lnTo>
              </a:path>
            </a:pathLst>
          </a:custGeom>
          <a:ln w="4233">
            <a:solidFill>
              <a:srgbClr val="8C7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9896" y="788811"/>
            <a:ext cx="3166110" cy="1189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600" spc="-50" dirty="0">
                <a:solidFill>
                  <a:srgbClr val="000000"/>
                </a:solidFill>
                <a:latin typeface="Times New Roman"/>
                <a:cs typeface="Times New Roman"/>
              </a:rPr>
              <a:t>Junte-</a:t>
            </a:r>
            <a:r>
              <a:rPr sz="7600" spc="-25" dirty="0">
                <a:solidFill>
                  <a:srgbClr val="000000"/>
                </a:solidFill>
                <a:latin typeface="Times New Roman"/>
                <a:cs typeface="Times New Roman"/>
              </a:rPr>
              <a:t>se</a:t>
            </a:r>
            <a:endParaRPr sz="7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9545" y="788811"/>
            <a:ext cx="3889375" cy="1189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600" spc="-145" dirty="0">
                <a:latin typeface="Times New Roman"/>
                <a:cs typeface="Times New Roman"/>
              </a:rPr>
              <a:t>revolução.</a:t>
            </a:r>
            <a:endParaRPr sz="7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0419" y="4823883"/>
            <a:ext cx="2837815" cy="126746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algn="ctr">
              <a:lnSpc>
                <a:spcPct val="85000"/>
              </a:lnSpc>
              <a:spcBef>
                <a:spcPts val="635"/>
              </a:spcBef>
            </a:pPr>
            <a:r>
              <a:rPr sz="2900" spc="-10" dirty="0">
                <a:latin typeface="Arial MT"/>
                <a:cs typeface="Arial MT"/>
              </a:rPr>
              <a:t>Desenvolvimento </a:t>
            </a:r>
            <a:r>
              <a:rPr sz="3100" spc="-170" dirty="0">
                <a:latin typeface="Arial MT"/>
                <a:cs typeface="Arial MT"/>
              </a:rPr>
              <a:t>(App</a:t>
            </a:r>
            <a:r>
              <a:rPr sz="3100" spc="-50" dirty="0">
                <a:latin typeface="Arial MT"/>
                <a:cs typeface="Arial MT"/>
              </a:rPr>
              <a:t> </a:t>
            </a:r>
            <a:r>
              <a:rPr sz="3100" spc="-70" dirty="0">
                <a:latin typeface="Arial MT"/>
                <a:cs typeface="Arial MT"/>
              </a:rPr>
              <a:t>Mobile</a:t>
            </a:r>
            <a:r>
              <a:rPr sz="3100" spc="-90" dirty="0">
                <a:latin typeface="Arial MT"/>
                <a:cs typeface="Arial MT"/>
              </a:rPr>
              <a:t> </a:t>
            </a:r>
            <a:r>
              <a:rPr sz="3100" spc="-305" dirty="0">
                <a:latin typeface="Arial MT"/>
                <a:cs typeface="Arial MT"/>
              </a:rPr>
              <a:t>+ </a:t>
            </a:r>
            <a:r>
              <a:rPr sz="3050" spc="-25" dirty="0">
                <a:latin typeface="Arial MT"/>
                <a:cs typeface="Arial MT"/>
              </a:rPr>
              <a:t>Integrações)</a:t>
            </a:r>
            <a:endParaRPr sz="30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77317" y="976136"/>
            <a:ext cx="5543550" cy="9931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2225" marR="5080" indent="-10160">
              <a:lnSpc>
                <a:spcPts val="3700"/>
              </a:lnSpc>
              <a:spcBef>
                <a:spcPts val="400"/>
              </a:spcBef>
            </a:pPr>
            <a:r>
              <a:rPr sz="3250" spc="-75" dirty="0">
                <a:solidFill>
                  <a:srgbClr val="1A2D4B"/>
                </a:solidFill>
                <a:latin typeface="Arial MT"/>
                <a:cs typeface="Arial MT"/>
              </a:rPr>
              <a:t>Pre-</a:t>
            </a:r>
            <a:r>
              <a:rPr sz="3250" spc="-85" dirty="0">
                <a:solidFill>
                  <a:srgbClr val="1A2D4B"/>
                </a:solidFill>
                <a:latin typeface="Arial MT"/>
                <a:cs typeface="Arial MT"/>
              </a:rPr>
              <a:t>Seed</a:t>
            </a:r>
            <a:r>
              <a:rPr sz="3250" spc="-245" dirty="0">
                <a:solidFill>
                  <a:srgbClr val="1A2D4B"/>
                </a:solidFill>
                <a:latin typeface="Arial MT"/>
                <a:cs typeface="Arial MT"/>
              </a:rPr>
              <a:t> </a:t>
            </a:r>
            <a:r>
              <a:rPr sz="3250" spc="-90" dirty="0">
                <a:solidFill>
                  <a:srgbClr val="0F2646"/>
                </a:solidFill>
                <a:latin typeface="Arial MT"/>
                <a:cs typeface="Arial MT"/>
              </a:rPr>
              <a:t>Round:</a:t>
            </a:r>
            <a:r>
              <a:rPr sz="3250" spc="-135" dirty="0">
                <a:solidFill>
                  <a:srgbClr val="0F2646"/>
                </a:solidFill>
                <a:latin typeface="Arial MT"/>
                <a:cs typeface="Arial MT"/>
              </a:rPr>
              <a:t> </a:t>
            </a:r>
            <a:r>
              <a:rPr sz="3250" spc="-155" dirty="0">
                <a:latin typeface="Arial MT"/>
                <a:cs typeface="Arial MT"/>
              </a:rPr>
              <a:t>Open</a:t>
            </a:r>
            <a:r>
              <a:rPr sz="3250" spc="-65" dirty="0">
                <a:latin typeface="Arial MT"/>
                <a:cs typeface="Arial MT"/>
              </a:rPr>
              <a:t> </a:t>
            </a:r>
            <a:r>
              <a:rPr sz="3250" spc="-10" dirty="0">
                <a:latin typeface="Arial MT"/>
                <a:cs typeface="Arial MT"/>
              </a:rPr>
              <a:t>for</a:t>
            </a:r>
            <a:r>
              <a:rPr sz="3250" spc="-100" dirty="0">
                <a:latin typeface="Arial MT"/>
                <a:cs typeface="Arial MT"/>
              </a:rPr>
              <a:t> </a:t>
            </a:r>
            <a:r>
              <a:rPr sz="3250" spc="-135" dirty="0">
                <a:latin typeface="Arial MT"/>
                <a:cs typeface="Arial MT"/>
              </a:rPr>
              <a:t>Safe </a:t>
            </a:r>
            <a:r>
              <a:rPr sz="3250" spc="-40" dirty="0">
                <a:solidFill>
                  <a:srgbClr val="11283F"/>
                </a:solidFill>
                <a:latin typeface="Arial MT"/>
                <a:cs typeface="Arial MT"/>
              </a:rPr>
              <a:t>Target:</a:t>
            </a:r>
            <a:r>
              <a:rPr sz="3250" spc="-185" dirty="0">
                <a:solidFill>
                  <a:srgbClr val="11283F"/>
                </a:solidFill>
                <a:latin typeface="Arial MT"/>
                <a:cs typeface="Arial MT"/>
              </a:rPr>
              <a:t> </a:t>
            </a:r>
            <a:r>
              <a:rPr sz="3250" spc="-254" dirty="0">
                <a:latin typeface="Arial MT"/>
                <a:cs typeface="Arial MT"/>
              </a:rPr>
              <a:t>R$</a:t>
            </a:r>
            <a:r>
              <a:rPr sz="3250" spc="-15" dirty="0">
                <a:latin typeface="Arial MT"/>
                <a:cs typeface="Arial MT"/>
              </a:rPr>
              <a:t> </a:t>
            </a:r>
            <a:r>
              <a:rPr sz="3250" spc="-25" dirty="0">
                <a:latin typeface="Arial MT"/>
                <a:cs typeface="Arial MT"/>
              </a:rPr>
              <a:t>200k</a:t>
            </a:r>
            <a:r>
              <a:rPr sz="3250" spc="-120" dirty="0">
                <a:latin typeface="Arial MT"/>
                <a:cs typeface="Arial MT"/>
              </a:rPr>
              <a:t> </a:t>
            </a:r>
            <a:r>
              <a:rPr sz="3250" dirty="0">
                <a:latin typeface="Arial MT"/>
                <a:cs typeface="Arial MT"/>
              </a:rPr>
              <a:t>-</a:t>
            </a:r>
            <a:r>
              <a:rPr sz="3250" spc="15" dirty="0">
                <a:latin typeface="Arial MT"/>
                <a:cs typeface="Arial MT"/>
              </a:rPr>
              <a:t> </a:t>
            </a:r>
            <a:r>
              <a:rPr sz="3250" spc="-254" dirty="0">
                <a:latin typeface="Arial MT"/>
                <a:cs typeface="Arial MT"/>
              </a:rPr>
              <a:t>R$</a:t>
            </a:r>
            <a:r>
              <a:rPr sz="3250" spc="-55" dirty="0">
                <a:latin typeface="Arial MT"/>
                <a:cs typeface="Arial MT"/>
              </a:rPr>
              <a:t> </a:t>
            </a:r>
            <a:r>
              <a:rPr sz="3250" spc="-20" dirty="0">
                <a:latin typeface="Arial MT"/>
                <a:cs typeface="Arial MT"/>
              </a:rPr>
              <a:t>500k</a:t>
            </a:r>
            <a:endParaRPr sz="32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24154" y="3691113"/>
            <a:ext cx="3255010" cy="4806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50" dirty="0">
                <a:latin typeface="Arial MT"/>
                <a:cs typeface="Arial MT"/>
              </a:rPr>
              <a:t>Marketing</a:t>
            </a:r>
            <a:r>
              <a:rPr sz="2950" spc="-90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e</a:t>
            </a:r>
            <a:r>
              <a:rPr sz="2950" spc="-204" dirty="0">
                <a:latin typeface="Arial MT"/>
                <a:cs typeface="Arial MT"/>
              </a:rPr>
              <a:t> </a:t>
            </a:r>
            <a:r>
              <a:rPr sz="2950" spc="-85" dirty="0">
                <a:latin typeface="Arial MT"/>
                <a:cs typeface="Arial MT"/>
              </a:rPr>
              <a:t>Vendas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02766" y="6946194"/>
            <a:ext cx="11749405" cy="1924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3050" spc="-35" dirty="0">
                <a:latin typeface="Arial MT"/>
                <a:cs typeface="Arial MT"/>
              </a:rPr>
              <a:t>Operacional/Jurídico</a:t>
            </a:r>
            <a:endParaRPr sz="30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3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950" dirty="0">
                <a:latin typeface="Arial MT"/>
                <a:cs typeface="Arial MT"/>
              </a:rPr>
              <a:t>Objetivo:</a:t>
            </a:r>
            <a:r>
              <a:rPr sz="2950" spc="-210" dirty="0">
                <a:latin typeface="Arial MT"/>
                <a:cs typeface="Arial MT"/>
              </a:rPr>
              <a:t> </a:t>
            </a:r>
            <a:r>
              <a:rPr sz="2950" spc="-25" dirty="0">
                <a:latin typeface="Arial MT"/>
                <a:cs typeface="Arial MT"/>
              </a:rPr>
              <a:t>Lançamento</a:t>
            </a:r>
            <a:r>
              <a:rPr sz="2950" spc="140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do</a:t>
            </a:r>
            <a:r>
              <a:rPr sz="2950" spc="-25" dirty="0">
                <a:latin typeface="Arial MT"/>
                <a:cs typeface="Arial MT"/>
              </a:rPr>
              <a:t> </a:t>
            </a:r>
            <a:r>
              <a:rPr sz="2950" spc="-65" dirty="0">
                <a:latin typeface="Arial MT"/>
                <a:cs typeface="Arial MT"/>
              </a:rPr>
              <a:t>App</a:t>
            </a:r>
            <a:r>
              <a:rPr sz="2950" spc="-150" dirty="0">
                <a:latin typeface="Arial MT"/>
                <a:cs typeface="Arial MT"/>
              </a:rPr>
              <a:t> </a:t>
            </a:r>
            <a:r>
              <a:rPr sz="2950" dirty="0">
                <a:latin typeface="Arial MT"/>
                <a:cs typeface="Arial MT"/>
              </a:rPr>
              <a:t>Mobile</a:t>
            </a:r>
            <a:r>
              <a:rPr sz="2950" spc="10" dirty="0">
                <a:latin typeface="Arial MT"/>
                <a:cs typeface="Arial MT"/>
              </a:rPr>
              <a:t> </a:t>
            </a:r>
            <a:r>
              <a:rPr sz="2950" spc="-55" dirty="0">
                <a:latin typeface="Arial MT"/>
                <a:cs typeface="Arial MT"/>
              </a:rPr>
              <a:t>e</a:t>
            </a:r>
            <a:r>
              <a:rPr sz="2950" spc="-229" dirty="0">
                <a:latin typeface="Arial MT"/>
                <a:cs typeface="Arial MT"/>
              </a:rPr>
              <a:t> </a:t>
            </a:r>
            <a:r>
              <a:rPr sz="2950" spc="-55" dirty="0">
                <a:latin typeface="Arial MT"/>
                <a:cs typeface="Arial MT"/>
              </a:rPr>
              <a:t>1.000</a:t>
            </a:r>
            <a:r>
              <a:rPr sz="2950" spc="-60" dirty="0">
                <a:latin typeface="Arial MT"/>
                <a:cs typeface="Arial MT"/>
              </a:rPr>
              <a:t> </a:t>
            </a:r>
            <a:r>
              <a:rPr sz="2950" spc="-30" dirty="0">
                <a:latin typeface="Arial MT"/>
                <a:cs typeface="Arial MT"/>
              </a:rPr>
              <a:t>usuários</a:t>
            </a:r>
            <a:r>
              <a:rPr sz="2950" spc="-10" dirty="0">
                <a:latin typeface="Arial MT"/>
                <a:cs typeface="Arial MT"/>
              </a:rPr>
              <a:t> ativos.</a:t>
            </a:r>
            <a:endParaRPr sz="2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3131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380</Words>
  <Application>Microsoft Office PowerPoint</Application>
  <PresentationFormat>Personalizar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 MT</vt:lpstr>
      <vt:lpstr>Calibri</vt:lpstr>
      <vt:lpstr>Cambria</vt:lpstr>
      <vt:lpstr>Times New Roman</vt:lpstr>
      <vt:lpstr>Office Theme</vt:lpstr>
      <vt:lpstr>Apresentação do PowerPoint</vt:lpstr>
      <vt:lpstr>Apresentação do PowerPoint</vt:lpstr>
      <vt:lpstr>Veritas Nexus: Voice-to-Chart AI</vt:lpstr>
      <vt:lpstr>momento perfeito.</vt:lpstr>
      <vt:lpstr>Mais que um ‘ChatGPT". Contexto e Segurança.</vt:lpstr>
      <vt:lpstr>Um mercado gigante e carente.</vt:lpstr>
      <vt:lpstr>Modelo de Negócio e Crescimenlo.</vt:lpstr>
      <vt:lpstr>Construído</vt:lpstr>
      <vt:lpstr>Junte-se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Caio Belonci</cp:lastModifiedBy>
  <cp:revision>2</cp:revision>
  <cp:lastPrinted>2026-01-13T23:14:29Z</cp:lastPrinted>
  <dcterms:created xsi:type="dcterms:W3CDTF">2026-01-13T18:05:04Z</dcterms:created>
  <dcterms:modified xsi:type="dcterms:W3CDTF">2026-01-13T23:18:41Z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2026-01-13T00:00:00Z</vt:filetime>
  </property>
  <property fmtid="{D5CDD505-2E9C-101B-9397-08002B2CF9AE}" pid="3" name="LastSaved">
    <vt:filetime>2026-01-13T00:00:00Z</vt:filetime>
  </property>
</Properties>
</file>